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307" r:id="rId2"/>
    <p:sldId id="308" r:id="rId3"/>
    <p:sldId id="264" r:id="rId4"/>
    <p:sldId id="321" r:id="rId5"/>
    <p:sldId id="322" r:id="rId6"/>
    <p:sldId id="324" r:id="rId7"/>
    <p:sldId id="325" r:id="rId8"/>
    <p:sldId id="404" r:id="rId9"/>
    <p:sldId id="405" r:id="rId10"/>
    <p:sldId id="406" r:id="rId11"/>
    <p:sldId id="345" r:id="rId12"/>
    <p:sldId id="346" r:id="rId1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CC00CC"/>
    <a:srgbClr val="006600"/>
    <a:srgbClr val="FF7AFF"/>
    <a:srgbClr val="FFD4B9"/>
    <a:srgbClr val="FF6600"/>
    <a:srgbClr val="FFE4DC"/>
    <a:srgbClr val="FC8C53"/>
    <a:srgbClr val="FFB59C"/>
    <a:srgbClr val="FF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143" autoAdjust="0"/>
    <p:restoredTop sz="91554" autoAdjust="0"/>
  </p:normalViewPr>
  <p:slideViewPr>
    <p:cSldViewPr snapToGrid="0">
      <p:cViewPr varScale="1">
        <p:scale>
          <a:sx n="67" d="100"/>
          <a:sy n="67" d="100"/>
        </p:scale>
        <p:origin x="564" y="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814D1D-8CF6-4526-B92B-47056382E425}" type="datetimeFigureOut">
              <a:rPr lang="zh-CN" altLang="en-US" smtClean="0"/>
              <a:t>2023/12/9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E2C5DA-2517-4037-9400-6179154145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03079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81EB6-304F-4AD1-9596-2810A5B33CFB}" type="datetimeFigureOut">
              <a:rPr lang="zh-CN" altLang="en-US" smtClean="0"/>
              <a:t>2023/12/9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F7352-8CE2-4B76-9137-A66ADA8F3B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78554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81EB6-304F-4AD1-9596-2810A5B33CFB}" type="datetimeFigureOut">
              <a:rPr lang="zh-CN" altLang="en-US" smtClean="0"/>
              <a:t>2023/12/9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F7352-8CE2-4B76-9137-A66ADA8F3B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81945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81EB6-304F-4AD1-9596-2810A5B33CFB}" type="datetimeFigureOut">
              <a:rPr lang="zh-CN" altLang="en-US" smtClean="0"/>
              <a:t>2023/12/9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F7352-8CE2-4B76-9137-A66ADA8F3B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70125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81EB6-304F-4AD1-9596-2810A5B33CFB}" type="datetimeFigureOut">
              <a:rPr lang="zh-CN" altLang="en-US" smtClean="0"/>
              <a:t>2023/12/9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F7352-8CE2-4B76-9137-A66ADA8F3B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98522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81EB6-304F-4AD1-9596-2810A5B33CFB}" type="datetimeFigureOut">
              <a:rPr lang="zh-CN" altLang="en-US" smtClean="0"/>
              <a:t>2023/12/9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F7352-8CE2-4B76-9137-A66ADA8F3B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17281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81EB6-304F-4AD1-9596-2810A5B33CFB}" type="datetimeFigureOut">
              <a:rPr lang="zh-CN" altLang="en-US" smtClean="0"/>
              <a:t>2023/12/9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F7352-8CE2-4B76-9137-A66ADA8F3B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42434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81EB6-304F-4AD1-9596-2810A5B33CFB}" type="datetimeFigureOut">
              <a:rPr lang="zh-CN" altLang="en-US" smtClean="0"/>
              <a:t>2023/12/9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F7352-8CE2-4B76-9137-A66ADA8F3B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28071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81EB6-304F-4AD1-9596-2810A5B33CFB}" type="datetimeFigureOut">
              <a:rPr lang="zh-CN" altLang="en-US" smtClean="0"/>
              <a:t>2023/12/9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F7352-8CE2-4B76-9137-A66ADA8F3B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31723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81EB6-304F-4AD1-9596-2810A5B33CFB}" type="datetimeFigureOut">
              <a:rPr lang="zh-CN" altLang="en-US" smtClean="0"/>
              <a:t>2023/12/9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F7352-8CE2-4B76-9137-A66ADA8F3B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61968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81EB6-304F-4AD1-9596-2810A5B33CFB}" type="datetimeFigureOut">
              <a:rPr lang="zh-CN" altLang="en-US" smtClean="0"/>
              <a:t>2023/12/9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F7352-8CE2-4B76-9137-A66ADA8F3B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58868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81EB6-304F-4AD1-9596-2810A5B33CFB}" type="datetimeFigureOut">
              <a:rPr lang="zh-CN" altLang="en-US" smtClean="0"/>
              <a:t>2023/12/9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F7352-8CE2-4B76-9137-A66ADA8F3B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25825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B81EB6-304F-4AD1-9596-2810A5B33CFB}" type="datetimeFigureOut">
              <a:rPr lang="zh-CN" altLang="en-US" smtClean="0"/>
              <a:t>2023/12/9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1F7352-8CE2-4B76-9137-A66ADA8F3B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59298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18" Type="http://schemas.openxmlformats.org/officeDocument/2006/relationships/image" Target="NULL"/><Relationship Id="rId3" Type="http://schemas.openxmlformats.org/officeDocument/2006/relationships/image" Target="NULL"/><Relationship Id="rId21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17" Type="http://schemas.openxmlformats.org/officeDocument/2006/relationships/image" Target="NULL"/><Relationship Id="rId2" Type="http://schemas.openxmlformats.org/officeDocument/2006/relationships/image" Target="NULL"/><Relationship Id="rId16" Type="http://schemas.openxmlformats.org/officeDocument/2006/relationships/image" Target="NULL"/><Relationship Id="rId20" Type="http://schemas.openxmlformats.org/officeDocument/2006/relationships/image" Target="NULL"/><Relationship Id="rId1" Type="http://schemas.openxmlformats.org/officeDocument/2006/relationships/slideLayout" Target="../slideLayouts/slideLayout1.xml"/><Relationship Id="rId6" Type="http://schemas.openxmlformats.org/officeDocument/2006/relationships/image" Target="NULL"/><Relationship Id="rId11" Type="http://schemas.openxmlformats.org/officeDocument/2006/relationships/image" Target="NULL"/><Relationship Id="rId24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23" Type="http://schemas.openxmlformats.org/officeDocument/2006/relationships/image" Target="NULL"/><Relationship Id="rId10" Type="http://schemas.openxmlformats.org/officeDocument/2006/relationships/image" Target="NULL"/><Relationship Id="rId19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Relationship Id="rId22" Type="http://schemas.openxmlformats.org/officeDocument/2006/relationships/image" Target="NUL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13" Type="http://schemas.openxmlformats.org/officeDocument/2006/relationships/image" Target="../media/image115.png"/><Relationship Id="rId3" Type="http://schemas.openxmlformats.org/officeDocument/2006/relationships/image" Target="../media/image6.png"/><Relationship Id="rId7" Type="http://schemas.openxmlformats.org/officeDocument/2006/relationships/image" Target="../media/image94.png"/><Relationship Id="rId12" Type="http://schemas.openxmlformats.org/officeDocument/2006/relationships/image" Target="../media/image114.png"/><Relationship Id="rId17" Type="http://schemas.openxmlformats.org/officeDocument/2006/relationships/image" Target="../media/image119.png"/><Relationship Id="rId2" Type="http://schemas.openxmlformats.org/officeDocument/2006/relationships/image" Target="../media/image110.png"/><Relationship Id="rId16" Type="http://schemas.openxmlformats.org/officeDocument/2006/relationships/image" Target="../media/image1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3.png"/><Relationship Id="rId11" Type="http://schemas.openxmlformats.org/officeDocument/2006/relationships/image" Target="../media/image113.png"/><Relationship Id="rId5" Type="http://schemas.openxmlformats.org/officeDocument/2006/relationships/image" Target="../media/image60.png"/><Relationship Id="rId15" Type="http://schemas.openxmlformats.org/officeDocument/2006/relationships/image" Target="../media/image117.png"/><Relationship Id="rId10" Type="http://schemas.openxmlformats.org/officeDocument/2006/relationships/image" Target="../media/image112.png"/><Relationship Id="rId4" Type="http://schemas.openxmlformats.org/officeDocument/2006/relationships/image" Target="../media/image590.png"/><Relationship Id="rId9" Type="http://schemas.openxmlformats.org/officeDocument/2006/relationships/image" Target="../media/image111.png"/><Relationship Id="rId14" Type="http://schemas.openxmlformats.org/officeDocument/2006/relationships/image" Target="../media/image11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700.png"/><Relationship Id="rId18" Type="http://schemas.openxmlformats.org/officeDocument/2006/relationships/image" Target="../media/image75.png"/><Relationship Id="rId3" Type="http://schemas.openxmlformats.org/officeDocument/2006/relationships/image" Target="../media/image600.png"/><Relationship Id="rId21" Type="http://schemas.openxmlformats.org/officeDocument/2006/relationships/image" Target="../media/image780.png"/><Relationship Id="rId7" Type="http://schemas.openxmlformats.org/officeDocument/2006/relationships/image" Target="../media/image641.png"/><Relationship Id="rId12" Type="http://schemas.openxmlformats.org/officeDocument/2006/relationships/image" Target="../media/image69.png"/><Relationship Id="rId17" Type="http://schemas.openxmlformats.org/officeDocument/2006/relationships/image" Target="../media/image74.png"/><Relationship Id="rId2" Type="http://schemas.openxmlformats.org/officeDocument/2006/relationships/image" Target="../media/image7.tiff"/><Relationship Id="rId16" Type="http://schemas.openxmlformats.org/officeDocument/2006/relationships/image" Target="../media/image730.png"/><Relationship Id="rId20" Type="http://schemas.openxmlformats.org/officeDocument/2006/relationships/image" Target="../media/image77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0.png"/><Relationship Id="rId11" Type="http://schemas.openxmlformats.org/officeDocument/2006/relationships/image" Target="../media/image68.png"/><Relationship Id="rId5" Type="http://schemas.openxmlformats.org/officeDocument/2006/relationships/image" Target="../media/image62.png"/><Relationship Id="rId15" Type="http://schemas.openxmlformats.org/officeDocument/2006/relationships/image" Target="../media/image72.png"/><Relationship Id="rId10" Type="http://schemas.openxmlformats.org/officeDocument/2006/relationships/image" Target="../media/image67.png"/><Relationship Id="rId19" Type="http://schemas.openxmlformats.org/officeDocument/2006/relationships/image" Target="../media/image76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Relationship Id="rId14" Type="http://schemas.openxmlformats.org/officeDocument/2006/relationships/image" Target="../media/image7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0.png"/><Relationship Id="rId3" Type="http://schemas.openxmlformats.org/officeDocument/2006/relationships/image" Target="../media/image8.tiff"/><Relationship Id="rId7" Type="http://schemas.openxmlformats.org/officeDocument/2006/relationships/image" Target="../media/image830.png"/><Relationship Id="rId2" Type="http://schemas.openxmlformats.org/officeDocument/2006/relationships/image" Target="../media/image79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20.png"/><Relationship Id="rId11" Type="http://schemas.openxmlformats.org/officeDocument/2006/relationships/image" Target="../media/image870.png"/><Relationship Id="rId5" Type="http://schemas.openxmlformats.org/officeDocument/2006/relationships/image" Target="../media/image810.png"/><Relationship Id="rId10" Type="http://schemas.openxmlformats.org/officeDocument/2006/relationships/image" Target="../media/image44.png"/><Relationship Id="rId4" Type="http://schemas.openxmlformats.org/officeDocument/2006/relationships/image" Target="../media/image800.png"/><Relationship Id="rId9" Type="http://schemas.openxmlformats.org/officeDocument/2006/relationships/image" Target="../media/image85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1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1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../media/image1.png"/><Relationship Id="rId9" Type="http://schemas.openxmlformats.org/officeDocument/2006/relationships/image" Target="NUL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8.png"/><Relationship Id="rId13" Type="http://schemas.openxmlformats.org/officeDocument/2006/relationships/image" Target="../media/image283.png"/><Relationship Id="rId18" Type="http://schemas.openxmlformats.org/officeDocument/2006/relationships/image" Target="../media/image286.png"/><Relationship Id="rId3" Type="http://schemas.openxmlformats.org/officeDocument/2006/relationships/image" Target="../media/image275.png"/><Relationship Id="rId21" Type="http://schemas.openxmlformats.org/officeDocument/2006/relationships/image" Target="../media/image2660.png"/><Relationship Id="rId7" Type="http://schemas.openxmlformats.org/officeDocument/2006/relationships/image" Target="../media/image277.png"/><Relationship Id="rId12" Type="http://schemas.openxmlformats.org/officeDocument/2006/relationships/image" Target="../media/image282.png"/><Relationship Id="rId17" Type="http://schemas.openxmlformats.org/officeDocument/2006/relationships/image" Target="../media/image285.png"/><Relationship Id="rId2" Type="http://schemas.openxmlformats.org/officeDocument/2006/relationships/image" Target="../media/image274.png"/><Relationship Id="rId16" Type="http://schemas.openxmlformats.org/officeDocument/2006/relationships/image" Target="../media/image2610.png"/><Relationship Id="rId20" Type="http://schemas.openxmlformats.org/officeDocument/2006/relationships/image" Target="../media/image26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6.png"/><Relationship Id="rId11" Type="http://schemas.openxmlformats.org/officeDocument/2006/relationships/image" Target="../media/image281.png"/><Relationship Id="rId5" Type="http://schemas.openxmlformats.org/officeDocument/2006/relationships/image" Target="../media/image154.png"/><Relationship Id="rId15" Type="http://schemas.openxmlformats.org/officeDocument/2006/relationships/image" Target="../media/image2600.png"/><Relationship Id="rId10" Type="http://schemas.openxmlformats.org/officeDocument/2006/relationships/image" Target="../media/image280.png"/><Relationship Id="rId19" Type="http://schemas.openxmlformats.org/officeDocument/2006/relationships/image" Target="../media/image2640.png"/><Relationship Id="rId4" Type="http://schemas.openxmlformats.org/officeDocument/2006/relationships/image" Target="../media/image175.png"/><Relationship Id="rId9" Type="http://schemas.openxmlformats.org/officeDocument/2006/relationships/image" Target="../media/image279.png"/><Relationship Id="rId14" Type="http://schemas.openxmlformats.org/officeDocument/2006/relationships/image" Target="../media/image28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2.png"/><Relationship Id="rId13" Type="http://schemas.openxmlformats.org/officeDocument/2006/relationships/image" Target="../media/image297.png"/><Relationship Id="rId18" Type="http://schemas.openxmlformats.org/officeDocument/2006/relationships/image" Target="../media/image302.png"/><Relationship Id="rId3" Type="http://schemas.openxmlformats.org/officeDocument/2006/relationships/image" Target="../media/image288.png"/><Relationship Id="rId7" Type="http://schemas.openxmlformats.org/officeDocument/2006/relationships/image" Target="../media/image291.png"/><Relationship Id="rId12" Type="http://schemas.openxmlformats.org/officeDocument/2006/relationships/image" Target="../media/image296.png"/><Relationship Id="rId17" Type="http://schemas.openxmlformats.org/officeDocument/2006/relationships/image" Target="../media/image301.png"/><Relationship Id="rId2" Type="http://schemas.openxmlformats.org/officeDocument/2006/relationships/image" Target="../media/image287.png"/><Relationship Id="rId16" Type="http://schemas.openxmlformats.org/officeDocument/2006/relationships/image" Target="../media/image30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0.png"/><Relationship Id="rId11" Type="http://schemas.openxmlformats.org/officeDocument/2006/relationships/image" Target="../media/image295.png"/><Relationship Id="rId5" Type="http://schemas.openxmlformats.org/officeDocument/2006/relationships/image" Target="../media/image289.png"/><Relationship Id="rId15" Type="http://schemas.openxmlformats.org/officeDocument/2006/relationships/image" Target="../media/image299.png"/><Relationship Id="rId10" Type="http://schemas.openxmlformats.org/officeDocument/2006/relationships/image" Target="../media/image294.png"/><Relationship Id="rId19" Type="http://schemas.openxmlformats.org/officeDocument/2006/relationships/image" Target="../media/image303.png"/><Relationship Id="rId4" Type="http://schemas.openxmlformats.org/officeDocument/2006/relationships/image" Target="../media/image175.png"/><Relationship Id="rId9" Type="http://schemas.openxmlformats.org/officeDocument/2006/relationships/image" Target="../media/image293.png"/><Relationship Id="rId14" Type="http://schemas.openxmlformats.org/officeDocument/2006/relationships/image" Target="../media/image29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7.png"/><Relationship Id="rId13" Type="http://schemas.openxmlformats.org/officeDocument/2006/relationships/image" Target="../media/image332.png"/><Relationship Id="rId18" Type="http://schemas.openxmlformats.org/officeDocument/2006/relationships/image" Target="../media/image337.png"/><Relationship Id="rId3" Type="http://schemas.openxmlformats.org/officeDocument/2006/relationships/image" Target="../media/image322.png"/><Relationship Id="rId21" Type="http://schemas.openxmlformats.org/officeDocument/2006/relationships/image" Target="../media/image340.png"/><Relationship Id="rId7" Type="http://schemas.openxmlformats.org/officeDocument/2006/relationships/image" Target="../media/image326.png"/><Relationship Id="rId12" Type="http://schemas.openxmlformats.org/officeDocument/2006/relationships/image" Target="../media/image331.png"/><Relationship Id="rId17" Type="http://schemas.openxmlformats.org/officeDocument/2006/relationships/image" Target="../media/image336.png"/><Relationship Id="rId2" Type="http://schemas.openxmlformats.org/officeDocument/2006/relationships/image" Target="../media/image321.png"/><Relationship Id="rId16" Type="http://schemas.openxmlformats.org/officeDocument/2006/relationships/image" Target="../media/image335.png"/><Relationship Id="rId20" Type="http://schemas.openxmlformats.org/officeDocument/2006/relationships/image" Target="../media/image3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5.png"/><Relationship Id="rId11" Type="http://schemas.openxmlformats.org/officeDocument/2006/relationships/image" Target="../media/image330.png"/><Relationship Id="rId24" Type="http://schemas.openxmlformats.org/officeDocument/2006/relationships/image" Target="../media/image343.png"/><Relationship Id="rId5" Type="http://schemas.openxmlformats.org/officeDocument/2006/relationships/image" Target="../media/image324.png"/><Relationship Id="rId15" Type="http://schemas.openxmlformats.org/officeDocument/2006/relationships/image" Target="../media/image334.png"/><Relationship Id="rId23" Type="http://schemas.openxmlformats.org/officeDocument/2006/relationships/image" Target="../media/image342.png"/><Relationship Id="rId10" Type="http://schemas.openxmlformats.org/officeDocument/2006/relationships/image" Target="../media/image329.png"/><Relationship Id="rId19" Type="http://schemas.openxmlformats.org/officeDocument/2006/relationships/image" Target="../media/image338.png"/><Relationship Id="rId4" Type="http://schemas.openxmlformats.org/officeDocument/2006/relationships/image" Target="../media/image323.png"/><Relationship Id="rId9" Type="http://schemas.openxmlformats.org/officeDocument/2006/relationships/image" Target="../media/image328.png"/><Relationship Id="rId14" Type="http://schemas.openxmlformats.org/officeDocument/2006/relationships/image" Target="../media/image333.png"/><Relationship Id="rId22" Type="http://schemas.openxmlformats.org/officeDocument/2006/relationships/image" Target="../media/image341.png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.wmf"/><Relationship Id="rId18" Type="http://schemas.openxmlformats.org/officeDocument/2006/relationships/oleObject" Target="../embeddings/oleObject4.bin"/><Relationship Id="rId26" Type="http://schemas.openxmlformats.org/officeDocument/2006/relationships/image" Target="../media/image361.png"/><Relationship Id="rId3" Type="http://schemas.openxmlformats.org/officeDocument/2006/relationships/image" Target="../media/image321.png"/><Relationship Id="rId21" Type="http://schemas.openxmlformats.org/officeDocument/2006/relationships/image" Target="../media/image356.png"/><Relationship Id="rId34" Type="http://schemas.openxmlformats.org/officeDocument/2006/relationships/image" Target="../media/image369.png"/><Relationship Id="rId7" Type="http://schemas.openxmlformats.org/officeDocument/2006/relationships/image" Target="../media/image351.png"/><Relationship Id="rId12" Type="http://schemas.openxmlformats.org/officeDocument/2006/relationships/oleObject" Target="../embeddings/oleObject1.bin"/><Relationship Id="rId17" Type="http://schemas.openxmlformats.org/officeDocument/2006/relationships/image" Target="../media/image4.wmf"/><Relationship Id="rId25" Type="http://schemas.openxmlformats.org/officeDocument/2006/relationships/image" Target="../media/image360.png"/><Relationship Id="rId33" Type="http://schemas.openxmlformats.org/officeDocument/2006/relationships/image" Target="../media/image368.png"/><Relationship Id="rId16" Type="http://schemas.openxmlformats.org/officeDocument/2006/relationships/oleObject" Target="../embeddings/oleObject3.bin"/><Relationship Id="rId20" Type="http://schemas.openxmlformats.org/officeDocument/2006/relationships/image" Target="../media/image154.png"/><Relationship Id="rId29" Type="http://schemas.openxmlformats.org/officeDocument/2006/relationships/image" Target="../media/image36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0.png"/><Relationship Id="rId11" Type="http://schemas.openxmlformats.org/officeDocument/2006/relationships/image" Target="../media/image355.png"/><Relationship Id="rId24" Type="http://schemas.openxmlformats.org/officeDocument/2006/relationships/image" Target="../media/image359.png"/><Relationship Id="rId32" Type="http://schemas.openxmlformats.org/officeDocument/2006/relationships/image" Target="../media/image367.png"/><Relationship Id="rId5" Type="http://schemas.openxmlformats.org/officeDocument/2006/relationships/image" Target="../media/image349.png"/><Relationship Id="rId15" Type="http://schemas.openxmlformats.org/officeDocument/2006/relationships/image" Target="../media/image3.wmf"/><Relationship Id="rId23" Type="http://schemas.openxmlformats.org/officeDocument/2006/relationships/image" Target="../media/image358.png"/><Relationship Id="rId28" Type="http://schemas.openxmlformats.org/officeDocument/2006/relationships/image" Target="../media/image363.png"/><Relationship Id="rId10" Type="http://schemas.openxmlformats.org/officeDocument/2006/relationships/image" Target="../media/image354.png"/><Relationship Id="rId19" Type="http://schemas.openxmlformats.org/officeDocument/2006/relationships/image" Target="../media/image5.wmf"/><Relationship Id="rId31" Type="http://schemas.openxmlformats.org/officeDocument/2006/relationships/image" Target="../media/image366.png"/><Relationship Id="rId4" Type="http://schemas.openxmlformats.org/officeDocument/2006/relationships/image" Target="../media/image348.png"/><Relationship Id="rId9" Type="http://schemas.openxmlformats.org/officeDocument/2006/relationships/image" Target="../media/image353.png"/><Relationship Id="rId14" Type="http://schemas.openxmlformats.org/officeDocument/2006/relationships/oleObject" Target="../embeddings/oleObject2.bin"/><Relationship Id="rId22" Type="http://schemas.openxmlformats.org/officeDocument/2006/relationships/image" Target="../media/image357.png"/><Relationship Id="rId27" Type="http://schemas.openxmlformats.org/officeDocument/2006/relationships/image" Target="../media/image362.png"/><Relationship Id="rId30" Type="http://schemas.openxmlformats.org/officeDocument/2006/relationships/image" Target="../media/image365.png"/><Relationship Id="rId8" Type="http://schemas.openxmlformats.org/officeDocument/2006/relationships/image" Target="../media/image35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13" Type="http://schemas.openxmlformats.org/officeDocument/2006/relationships/image" Target="../media/image73.png"/><Relationship Id="rId3" Type="http://schemas.openxmlformats.org/officeDocument/2006/relationships/image" Target="../media/image78.png"/><Relationship Id="rId7" Type="http://schemas.openxmlformats.org/officeDocument/2006/relationships/image" Target="../media/image81.png"/><Relationship Id="rId12" Type="http://schemas.openxmlformats.org/officeDocument/2006/relationships/image" Target="../media/image86.png"/><Relationship Id="rId17" Type="http://schemas.openxmlformats.org/officeDocument/2006/relationships/image" Target="../media/image91.png"/><Relationship Id="rId2" Type="http://schemas.openxmlformats.org/officeDocument/2006/relationships/image" Target="../media/image77.png"/><Relationship Id="rId16" Type="http://schemas.openxmlformats.org/officeDocument/2006/relationships/image" Target="../media/image9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png"/><Relationship Id="rId11" Type="http://schemas.openxmlformats.org/officeDocument/2006/relationships/image" Target="../media/image70.png"/><Relationship Id="rId5" Type="http://schemas.openxmlformats.org/officeDocument/2006/relationships/image" Target="../media/image79.png"/><Relationship Id="rId15" Type="http://schemas.openxmlformats.org/officeDocument/2006/relationships/image" Target="../media/image87.png"/><Relationship Id="rId10" Type="http://schemas.openxmlformats.org/officeDocument/2006/relationships/image" Target="../media/image84.png"/><Relationship Id="rId4" Type="http://schemas.openxmlformats.org/officeDocument/2006/relationships/image" Target="../media/image6.png"/><Relationship Id="rId9" Type="http://schemas.openxmlformats.org/officeDocument/2006/relationships/image" Target="../media/image83.png"/><Relationship Id="rId14" Type="http://schemas.openxmlformats.org/officeDocument/2006/relationships/image" Target="../media/image8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13" Type="http://schemas.openxmlformats.org/officeDocument/2006/relationships/image" Target="../media/image101.png"/><Relationship Id="rId18" Type="http://schemas.openxmlformats.org/officeDocument/2006/relationships/image" Target="../media/image106.png"/><Relationship Id="rId3" Type="http://schemas.openxmlformats.org/officeDocument/2006/relationships/image" Target="../media/image590.png"/><Relationship Id="rId21" Type="http://schemas.openxmlformats.org/officeDocument/2006/relationships/image" Target="../media/image109.png"/><Relationship Id="rId7" Type="http://schemas.openxmlformats.org/officeDocument/2006/relationships/image" Target="../media/image95.png"/><Relationship Id="rId12" Type="http://schemas.openxmlformats.org/officeDocument/2006/relationships/image" Target="../media/image9.png"/><Relationship Id="rId17" Type="http://schemas.openxmlformats.org/officeDocument/2006/relationships/image" Target="../media/image105.png"/><Relationship Id="rId2" Type="http://schemas.openxmlformats.org/officeDocument/2006/relationships/image" Target="../media/image6.png"/><Relationship Id="rId16" Type="http://schemas.openxmlformats.org/officeDocument/2006/relationships/image" Target="../media/image104.png"/><Relationship Id="rId20" Type="http://schemas.openxmlformats.org/officeDocument/2006/relationships/image" Target="../media/image10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4.png"/><Relationship Id="rId11" Type="http://schemas.openxmlformats.org/officeDocument/2006/relationships/image" Target="../media/image99.png"/><Relationship Id="rId5" Type="http://schemas.openxmlformats.org/officeDocument/2006/relationships/image" Target="../media/image93.png"/><Relationship Id="rId15" Type="http://schemas.openxmlformats.org/officeDocument/2006/relationships/image" Target="../media/image103.png"/><Relationship Id="rId10" Type="http://schemas.openxmlformats.org/officeDocument/2006/relationships/image" Target="../media/image98.png"/><Relationship Id="rId19" Type="http://schemas.openxmlformats.org/officeDocument/2006/relationships/image" Target="../media/image107.png"/><Relationship Id="rId4" Type="http://schemas.openxmlformats.org/officeDocument/2006/relationships/image" Target="../media/image92.png"/><Relationship Id="rId9" Type="http://schemas.openxmlformats.org/officeDocument/2006/relationships/image" Target="../media/image97.png"/><Relationship Id="rId14" Type="http://schemas.openxmlformats.org/officeDocument/2006/relationships/image" Target="../media/image10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圆柱形 5"/>
          <p:cNvSpPr/>
          <p:nvPr/>
        </p:nvSpPr>
        <p:spPr>
          <a:xfrm>
            <a:off x="9470896" y="2114089"/>
            <a:ext cx="1193074" cy="2693043"/>
          </a:xfrm>
          <a:prstGeom prst="can">
            <a:avLst>
              <a:gd name="adj" fmla="val 32899"/>
            </a:avLst>
          </a:prstGeom>
          <a:solidFill>
            <a:schemeClr val="accent4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5" name="圆柱形 4"/>
          <p:cNvSpPr/>
          <p:nvPr/>
        </p:nvSpPr>
        <p:spPr>
          <a:xfrm>
            <a:off x="9142995" y="1975641"/>
            <a:ext cx="1841863" cy="2976187"/>
          </a:xfrm>
          <a:prstGeom prst="can">
            <a:avLst>
              <a:gd name="adj" fmla="val 36184"/>
            </a:avLst>
          </a:prstGeom>
          <a:solidFill>
            <a:srgbClr val="33CC33">
              <a:alpha val="40000"/>
            </a:srgb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/>
              <p:cNvSpPr txBox="1"/>
              <p:nvPr/>
            </p:nvSpPr>
            <p:spPr>
              <a:xfrm>
                <a:off x="370462" y="256961"/>
                <a:ext cx="11569642" cy="18158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800" b="1" dirty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</a:rPr>
                  <a:t>例</a:t>
                </a:r>
                <a:r>
                  <a:rPr lang="en-US" altLang="zh-CN" sz="2800" b="1" dirty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</a:rPr>
                  <a:t>2</a:t>
                </a:r>
                <a:r>
                  <a:rPr lang="zh-CN" altLang="en-US" sz="2800" b="1" dirty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</a:rPr>
                  <a:t>：无限长直圆柱形导线外，包一层相对磁导率为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SimHei" charset="-122"/>
                            <a:cs typeface="SimHei" charset="-122"/>
                          </a:rPr>
                        </m:ctrlPr>
                      </m:sSubPr>
                      <m:e>
                        <m:r>
                          <a:rPr lang="zh-CN" altLang="en-US" sz="2800" b="1" i="1" smtClean="0">
                            <a:solidFill>
                              <a:srgbClr val="7030A0"/>
                            </a:solidFill>
                            <a:latin typeface="Cambria Math" charset="0"/>
                            <a:ea typeface="SimHei" charset="-122"/>
                            <a:cs typeface="SimHei" charset="-122"/>
                          </a:rPr>
                          <m:t>𝝁</m:t>
                        </m:r>
                      </m:e>
                      <m:sub>
                        <m:r>
                          <a:rPr lang="en-US" altLang="zh-CN" sz="2800" b="1" i="1" smtClean="0">
                            <a:solidFill>
                              <a:srgbClr val="7030A0"/>
                            </a:solidFill>
                            <a:latin typeface="Cambria Math" charset="0"/>
                            <a:ea typeface="SimHei" charset="-122"/>
                            <a:cs typeface="SimHei" charset="-122"/>
                          </a:rPr>
                          <m:t>𝒓</m:t>
                        </m:r>
                      </m:sub>
                    </m:sSub>
                  </m:oMath>
                </a14:m>
                <a:r>
                  <a:rPr lang="zh-CN" altLang="en-US" sz="2800" b="1" dirty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</a:rPr>
                  <a:t>的圆筒形磁介质，</a:t>
                </a:r>
                <a:endParaRPr lang="en-US" altLang="zh-CN" sz="2800" b="1" dirty="0">
                  <a:solidFill>
                    <a:srgbClr val="7030A0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  <a:p>
                <a:r>
                  <a:rPr lang="zh-CN" altLang="en-US" sz="2800" b="1" dirty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</a:rPr>
                  <a:t>圆柱导线半径为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SimHei" charset="-122"/>
                            <a:cs typeface="SimHei" charset="-122"/>
                          </a:rPr>
                        </m:ctrlPr>
                      </m:sSubPr>
                      <m:e>
                        <m:r>
                          <a:rPr lang="en-US" altLang="zh-CN" sz="2800" b="1" i="1" smtClean="0">
                            <a:solidFill>
                              <a:srgbClr val="7030A0"/>
                            </a:solidFill>
                            <a:latin typeface="Cambria Math" charset="0"/>
                            <a:ea typeface="SimHei" charset="-122"/>
                            <a:cs typeface="SimHei" charset="-122"/>
                          </a:rPr>
                          <m:t>𝑹</m:t>
                        </m:r>
                      </m:e>
                      <m:sub>
                        <m:r>
                          <a:rPr lang="en-US" altLang="zh-CN" sz="2800" b="1" i="1" smtClean="0">
                            <a:solidFill>
                              <a:srgbClr val="7030A0"/>
                            </a:solidFill>
                            <a:latin typeface="Cambria Math" charset="0"/>
                            <a:ea typeface="SimHei" charset="-122"/>
                            <a:cs typeface="SimHei" charset="-122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zh-CN" altLang="en-US" sz="2800" b="1" dirty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</a:rPr>
                  <a:t>，磁介质的外半径为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SimHei" charset="-122"/>
                            <a:cs typeface="SimHei" charset="-122"/>
                          </a:rPr>
                        </m:ctrlPr>
                      </m:sSubPr>
                      <m:e>
                        <m:r>
                          <a:rPr lang="en-US" altLang="zh-CN" sz="2800" b="1" i="1">
                            <a:solidFill>
                              <a:srgbClr val="7030A0"/>
                            </a:solidFill>
                            <a:latin typeface="Cambria Math" charset="0"/>
                            <a:ea typeface="SimHei" charset="-122"/>
                            <a:cs typeface="SimHei" charset="-122"/>
                          </a:rPr>
                          <m:t>𝑹</m:t>
                        </m:r>
                      </m:e>
                      <m:sub>
                        <m:r>
                          <a:rPr lang="en-US" altLang="zh-CN" sz="2800" b="1" i="1" smtClean="0">
                            <a:solidFill>
                              <a:srgbClr val="7030A0"/>
                            </a:solidFill>
                            <a:latin typeface="Cambria Math" charset="0"/>
                            <a:ea typeface="SimHei" charset="-122"/>
                            <a:cs typeface="SimHei" charset="-122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zh-CN" altLang="en-US" sz="2800" b="1" dirty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</a:rPr>
                  <a:t>，导线内电流强度为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solidFill>
                          <a:srgbClr val="7030A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𝑰</m:t>
                    </m:r>
                  </m:oMath>
                </a14:m>
                <a:r>
                  <a:rPr lang="zh-CN" altLang="en-US" sz="2800" b="1" dirty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</a:rPr>
                  <a:t>，求：</a:t>
                </a:r>
                <a:endParaRPr lang="en-US" altLang="zh-CN" sz="2800" b="1" dirty="0">
                  <a:solidFill>
                    <a:srgbClr val="7030A0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  <a:p>
                <a:r>
                  <a:rPr lang="en-US" altLang="zh-CN" sz="2800" b="1" dirty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</a:rPr>
                  <a:t>(1)</a:t>
                </a:r>
                <a:r>
                  <a:rPr lang="zh-CN" altLang="en-US" sz="2800" b="1" dirty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</a:rPr>
                  <a:t>介质内，外的磁场强度和磁感应强度；</a:t>
                </a:r>
                <a:endParaRPr lang="en-US" altLang="zh-CN" sz="2800" b="1" dirty="0">
                  <a:solidFill>
                    <a:srgbClr val="7030A0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  <a:p>
                <a:r>
                  <a:rPr lang="en-US" altLang="zh-CN" sz="2800" b="1" dirty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</a:rPr>
                  <a:t>(2)</a:t>
                </a:r>
                <a:r>
                  <a:rPr lang="zh-CN" altLang="en-US" sz="2800" b="1" dirty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</a:rPr>
                  <a:t>介质内外表面的磁化电流密度。</a:t>
                </a:r>
              </a:p>
            </p:txBody>
          </p:sp>
        </mc:Choice>
        <mc:Fallback xmlns=""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462" y="256961"/>
                <a:ext cx="11569642" cy="1815882"/>
              </a:xfrm>
              <a:prstGeom prst="rect">
                <a:avLst/>
              </a:prstGeom>
              <a:blipFill rotWithShape="0">
                <a:blip r:embed="rId2"/>
                <a:stretch>
                  <a:fillRect l="-1106" t="-4027" b="-83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框 2"/>
          <p:cNvSpPr txBox="1"/>
          <p:nvPr/>
        </p:nvSpPr>
        <p:spPr>
          <a:xfrm>
            <a:off x="370462" y="1963160"/>
            <a:ext cx="9060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解：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1111309" y="1974367"/>
                <a:ext cx="7220246" cy="954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800" b="1" dirty="0">
                    <a:latin typeface="SimHei" charset="-122"/>
                    <a:ea typeface="SimHei" charset="-122"/>
                    <a:cs typeface="SimHei" charset="-122"/>
                  </a:rPr>
                  <a:t>(1)</a:t>
                </a:r>
                <a:r>
                  <a:rPr lang="zh-CN" altLang="en-US" sz="2800" b="1" dirty="0">
                    <a:latin typeface="SimHei" charset="-122"/>
                    <a:ea typeface="SimHei" charset="-122"/>
                    <a:cs typeface="SimHei" charset="-122"/>
                  </a:rPr>
                  <a:t>在垂直于电流的平面内以圆柱中心为圆心</a:t>
                </a:r>
                <a:endParaRPr lang="en-US" altLang="zh-CN" sz="2800" b="1" dirty="0">
                  <a:latin typeface="SimHei" charset="-122"/>
                  <a:ea typeface="SimHei" charset="-122"/>
                  <a:cs typeface="SimHei" charset="-122"/>
                </a:endParaRPr>
              </a:p>
              <a:p>
                <a:r>
                  <a:rPr lang="zh-CN" altLang="en-US" sz="2800" b="1" dirty="0">
                    <a:solidFill>
                      <a:schemeClr val="tx1"/>
                    </a:solidFill>
                    <a:latin typeface="SimHei" charset="-122"/>
                    <a:ea typeface="SimHei" charset="-122"/>
                    <a:cs typeface="SimHei" charset="-122"/>
                  </a:rPr>
                  <a:t>做</a:t>
                </a:r>
                <a:r>
                  <a:rPr lang="zh-CN" altLang="en-US" sz="2800" b="1" dirty="0">
                    <a:latin typeface="SimHei" charset="-122"/>
                    <a:ea typeface="SimHei" charset="-122"/>
                    <a:cs typeface="SimHei" charset="-122"/>
                  </a:rPr>
                  <a:t>半径为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latin typeface="Cambria Math" charset="0"/>
                        <a:ea typeface="SimHei" charset="-122"/>
                        <a:cs typeface="SimHei" charset="-122"/>
                      </a:rPr>
                      <m:t>𝒓</m:t>
                    </m:r>
                  </m:oMath>
                </a14:m>
                <a:r>
                  <a:rPr lang="zh-CN" altLang="en-US" sz="2800" b="1" dirty="0">
                    <a:latin typeface="SimHei" charset="-122"/>
                    <a:ea typeface="SimHei" charset="-122"/>
                    <a:cs typeface="SimHei" charset="-122"/>
                  </a:rPr>
                  <a:t>的</a:t>
                </a:r>
                <a:r>
                  <a:rPr lang="zh-CN" altLang="en-US" sz="2800" b="1" dirty="0">
                    <a:solidFill>
                      <a:schemeClr val="tx1"/>
                    </a:solidFill>
                    <a:latin typeface="SimHei" charset="-122"/>
                    <a:ea typeface="SimHei" charset="-122"/>
                    <a:cs typeface="SimHei" charset="-122"/>
                  </a:rPr>
                  <a:t>安培环路，根据安培环路定理</a:t>
                </a:r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1309" y="1974367"/>
                <a:ext cx="7220246" cy="954107"/>
              </a:xfrm>
              <a:prstGeom prst="rect">
                <a:avLst/>
              </a:prstGeom>
              <a:blipFill rotWithShape="0">
                <a:blip r:embed="rId3"/>
                <a:stretch>
                  <a:fillRect l="-1688" t="-7051" b="-160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椭圆 6"/>
          <p:cNvSpPr/>
          <p:nvPr/>
        </p:nvSpPr>
        <p:spPr>
          <a:xfrm>
            <a:off x="9470896" y="2115046"/>
            <a:ext cx="1193074" cy="374936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/>
              <p:cNvSpPr txBox="1"/>
              <p:nvPr/>
            </p:nvSpPr>
            <p:spPr>
              <a:xfrm>
                <a:off x="9126305" y="3328632"/>
                <a:ext cx="48244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sSubPr>
                        <m:e>
                          <m:r>
                            <a:rPr lang="zh-CN" altLang="en-US" sz="2400" b="1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𝝁</m:t>
                          </m:r>
                        </m:e>
                        <m:sub>
                          <m:r>
                            <a:rPr lang="en-US" altLang="zh-CN" sz="2400" b="1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𝒓</m:t>
                          </m:r>
                        </m:sub>
                      </m:sSub>
                    </m:oMath>
                  </m:oMathPara>
                </a14:m>
                <a:endParaRPr lang="zh-CN" altLang="en-US" sz="2400" b="1" dirty="0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6305" y="3328632"/>
                <a:ext cx="482440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5063" b="-262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直接箭头连接符 9"/>
          <p:cNvCxnSpPr>
            <a:endCxn id="7" idx="2"/>
          </p:cNvCxnSpPr>
          <p:nvPr/>
        </p:nvCxnSpPr>
        <p:spPr>
          <a:xfrm flipH="1">
            <a:off x="9470896" y="2302514"/>
            <a:ext cx="593030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/>
              <p:cNvSpPr txBox="1"/>
              <p:nvPr/>
            </p:nvSpPr>
            <p:spPr>
              <a:xfrm>
                <a:off x="9616752" y="1938033"/>
                <a:ext cx="51610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sSubPr>
                        <m:e>
                          <m:r>
                            <a:rPr lang="en-US" altLang="zh-CN" sz="2400" b="1" i="1" smtClean="0">
                              <a:solidFill>
                                <a:srgbClr val="0000FF"/>
                              </a:solidFill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𝑹</m:t>
                          </m:r>
                        </m:e>
                        <m:sub>
                          <m:r>
                            <a:rPr lang="en-US" altLang="zh-CN" sz="2400" b="1" i="1" smtClean="0">
                              <a:solidFill>
                                <a:srgbClr val="0000FF"/>
                              </a:solidFill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zh-CN" altLang="en-US" sz="2400" b="1" dirty="0">
                  <a:solidFill>
                    <a:srgbClr val="0000FF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6752" y="1938033"/>
                <a:ext cx="516103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4762" b="-180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/>
              <p:cNvSpPr txBox="1"/>
              <p:nvPr/>
            </p:nvSpPr>
            <p:spPr>
              <a:xfrm>
                <a:off x="10586517" y="1675533"/>
                <a:ext cx="51610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sSubPr>
                        <m:e>
                          <m:r>
                            <a:rPr lang="en-US" altLang="zh-CN" sz="2400" b="1" i="1" smtClean="0">
                              <a:solidFill>
                                <a:srgbClr val="0000FF"/>
                              </a:solidFill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𝑹</m:t>
                          </m:r>
                        </m:e>
                        <m:sub>
                          <m:r>
                            <a:rPr lang="en-US" altLang="zh-CN" sz="2400" b="1" i="1" smtClean="0">
                              <a:solidFill>
                                <a:srgbClr val="0000FF"/>
                              </a:solidFill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zh-CN" altLang="en-US" sz="2400" b="1" dirty="0">
                  <a:solidFill>
                    <a:srgbClr val="0000FF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12" name="文本框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86517" y="1675533"/>
                <a:ext cx="516103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4762" b="-2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直接箭头连接符 12"/>
          <p:cNvCxnSpPr/>
          <p:nvPr/>
        </p:nvCxnSpPr>
        <p:spPr>
          <a:xfrm flipV="1">
            <a:off x="10063926" y="2082473"/>
            <a:ext cx="693401" cy="215453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/>
          <p:nvPr/>
        </p:nvCxnSpPr>
        <p:spPr>
          <a:xfrm flipH="1" flipV="1">
            <a:off x="9945858" y="3328632"/>
            <a:ext cx="0" cy="750999"/>
          </a:xfrm>
          <a:prstGeom prst="straightConnector1">
            <a:avLst/>
          </a:prstGeom>
          <a:ln w="50800">
            <a:solidFill>
              <a:srgbClr val="FF000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/>
              <p:cNvSpPr txBox="1"/>
              <p:nvPr/>
            </p:nvSpPr>
            <p:spPr>
              <a:xfrm>
                <a:off x="10017626" y="3548765"/>
                <a:ext cx="28854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solidFill>
                            <a:srgbClr val="FF0000"/>
                          </a:solidFill>
                          <a:latin typeface="Cambria Math" charset="0"/>
                          <a:ea typeface="SimHei" charset="-122"/>
                          <a:cs typeface="SimHei" charset="-122"/>
                        </a:rPr>
                        <m:t>𝑰</m:t>
                      </m:r>
                    </m:oMath>
                  </m:oMathPara>
                </a14:m>
                <a:endParaRPr lang="zh-CN" altLang="en-US" sz="2400" b="1" dirty="0">
                  <a:solidFill>
                    <a:srgbClr val="FF0000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18" name="文本框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7626" y="3548765"/>
                <a:ext cx="288541" cy="369332"/>
              </a:xfrm>
              <a:prstGeom prst="rect">
                <a:avLst/>
              </a:prstGeom>
              <a:blipFill rotWithShape="0">
                <a:blip r:embed="rId7"/>
                <a:stretch>
                  <a:fillRect l="-8333" r="-8333" b="-81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椭圆 18"/>
          <p:cNvSpPr/>
          <p:nvPr/>
        </p:nvSpPr>
        <p:spPr>
          <a:xfrm>
            <a:off x="9276570" y="2044324"/>
            <a:ext cx="1569619" cy="514800"/>
          </a:xfrm>
          <a:prstGeom prst="ellipse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p:cxnSp>
        <p:nvCxnSpPr>
          <p:cNvPr id="21" name="直接箭头连接符 20"/>
          <p:cNvCxnSpPr/>
          <p:nvPr/>
        </p:nvCxnSpPr>
        <p:spPr>
          <a:xfrm>
            <a:off x="9945858" y="2559124"/>
            <a:ext cx="291380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/>
              <p:cNvSpPr txBox="1"/>
              <p:nvPr/>
            </p:nvSpPr>
            <p:spPr>
              <a:xfrm>
                <a:off x="2607776" y="2860047"/>
                <a:ext cx="3027432" cy="1004249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∮"/>
                          <m:ctrlPr>
                            <a:rPr lang="zh-CN" altLang="en-US" sz="2800" i="1" smtClean="0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800" b="1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𝑳</m:t>
                          </m:r>
                        </m:sub>
                        <m:sup/>
                        <m:e>
                          <m:acc>
                            <m:accPr>
                              <m:chr m:val="⃗"/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  <a:ea typeface="SimHei" charset="-122"/>
                                  <a:cs typeface="SimHei" charset="-122"/>
                                </a:rPr>
                              </m:ctrlPr>
                            </m:accPr>
                            <m:e>
                              <m:r>
                                <a:rPr lang="en-US" altLang="zh-CN" sz="2800" b="1" i="1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𝑯</m:t>
                              </m:r>
                            </m:e>
                          </m:acc>
                        </m:e>
                      </m:nary>
                      <m:r>
                        <a:rPr lang="en-US" altLang="zh-CN" sz="280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∙</m:t>
                      </m:r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𝑑</m:t>
                      </m:r>
                      <m:acc>
                        <m:accPr>
                          <m:chr m:val="⃗"/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accPr>
                        <m:e>
                          <m:r>
                            <a:rPr lang="en-US" altLang="zh-CN" sz="2800" b="1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𝒍</m:t>
                          </m:r>
                        </m:e>
                      </m:acc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  <a:ea typeface="SimHei" charset="-122"/>
                                  <a:cs typeface="SimHei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800" b="1" i="1" smtClean="0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𝑰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CN" altLang="en-US" sz="2800" dirty="0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24" name="文本框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7776" y="2860047"/>
                <a:ext cx="3027432" cy="1004249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/>
              <p:cNvSpPr txBox="1"/>
              <p:nvPr/>
            </p:nvSpPr>
            <p:spPr>
              <a:xfrm>
                <a:off x="1039054" y="4111653"/>
                <a:ext cx="605935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440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∴</m:t>
                      </m:r>
                    </m:oMath>
                  </m:oMathPara>
                </a14:m>
                <a:endParaRPr lang="zh-CN" altLang="en-US" sz="4400" dirty="0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25" name="文本框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9054" y="4111653"/>
                <a:ext cx="605935" cy="677108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/>
              <p:cNvSpPr txBox="1"/>
              <p:nvPr/>
            </p:nvSpPr>
            <p:spPr>
              <a:xfrm>
                <a:off x="2016933" y="3875891"/>
                <a:ext cx="190533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𝐻</m:t>
                      </m:r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∙2</m:t>
                      </m:r>
                      <m:r>
                        <a:rPr lang="zh-CN" altLang="en-US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𝜋</m:t>
                      </m:r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𝑟</m:t>
                      </m:r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=</m:t>
                      </m:r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𝐼</m:t>
                      </m:r>
                    </m:oMath>
                  </m:oMathPara>
                </a14:m>
                <a:endParaRPr lang="zh-CN" altLang="en-US" sz="2800" dirty="0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26" name="文本框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6933" y="3875891"/>
                <a:ext cx="1905330" cy="430887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/>
              <p:cNvSpPr txBox="1"/>
              <p:nvPr/>
            </p:nvSpPr>
            <p:spPr>
              <a:xfrm>
                <a:off x="4150028" y="3882094"/>
                <a:ext cx="150964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dPr>
                        <m:e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𝑟</m:t>
                          </m:r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&gt;</m:t>
                          </m:r>
                          <m:sSub>
                            <m:sSub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  <a:ea typeface="SimHei" charset="-122"/>
                                  <a:cs typeface="SimHei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800" b="0" i="1" smtClean="0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sz="2800" dirty="0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27" name="文本框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0028" y="3882094"/>
                <a:ext cx="1509644" cy="430887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右箭头 27"/>
          <p:cNvSpPr/>
          <p:nvPr/>
        </p:nvSpPr>
        <p:spPr>
          <a:xfrm>
            <a:off x="5759194" y="3896747"/>
            <a:ext cx="726011" cy="3798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本框 28"/>
              <p:cNvSpPr txBox="1"/>
              <p:nvPr/>
            </p:nvSpPr>
            <p:spPr>
              <a:xfrm>
                <a:off x="6686880" y="3587304"/>
                <a:ext cx="1509964" cy="8066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𝐻</m:t>
                      </m:r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fPr>
                        <m:num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𝐼</m:t>
                          </m:r>
                        </m:num>
                        <m:den>
                          <m:r>
                            <a:rPr lang="en-US" altLang="zh-CN" sz="2800" i="1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2</m:t>
                          </m:r>
                          <m:r>
                            <a:rPr lang="zh-CN" altLang="en-US" sz="2800" i="1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𝜋</m:t>
                          </m:r>
                          <m:r>
                            <a:rPr lang="en-US" altLang="zh-CN" sz="2800" i="1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𝑟</m:t>
                          </m:r>
                        </m:den>
                      </m:f>
                    </m:oMath>
                  </m:oMathPara>
                </a14:m>
                <a:endParaRPr lang="zh-CN" altLang="en-US" sz="2800" dirty="0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29" name="文本框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6880" y="3587304"/>
                <a:ext cx="1509964" cy="806631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本框 29"/>
              <p:cNvSpPr txBox="1"/>
              <p:nvPr/>
            </p:nvSpPr>
            <p:spPr>
              <a:xfrm>
                <a:off x="1961018" y="4397388"/>
                <a:ext cx="2391296" cy="10057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𝐻</m:t>
                      </m:r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∙2</m:t>
                      </m:r>
                      <m:r>
                        <a:rPr lang="zh-CN" altLang="en-US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𝜋</m:t>
                      </m:r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𝑟</m:t>
                      </m:r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  <a:ea typeface="SimHei" charset="-122"/>
                                  <a:cs typeface="SimHei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sz="2800" b="0" i="1" smtClean="0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altLang="zh-CN" sz="2800" b="0" i="1" smtClean="0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bSup>
                            <m:sSubSup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  <a:ea typeface="SimHei" charset="-122"/>
                                  <a:cs typeface="SimHei" charset="-122"/>
                                </a:rPr>
                              </m:ctrlPr>
                            </m:sSubSupPr>
                            <m:e>
                              <m:r>
                                <a:rPr lang="en-US" altLang="zh-CN" sz="2800" b="0" i="1" smtClean="0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CN" sz="2800" b="0" i="1" smtClean="0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𝐼</m:t>
                      </m:r>
                    </m:oMath>
                  </m:oMathPara>
                </a14:m>
                <a:endParaRPr lang="zh-CN" altLang="en-US" sz="2800" dirty="0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30" name="文本框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1018" y="4397388"/>
                <a:ext cx="2391296" cy="1005725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AutoShape 2"/>
          <p:cNvSpPr>
            <a:spLocks/>
          </p:cNvSpPr>
          <p:nvPr/>
        </p:nvSpPr>
        <p:spPr bwMode="auto">
          <a:xfrm>
            <a:off x="1638661" y="4006709"/>
            <a:ext cx="228999" cy="959182"/>
          </a:xfrm>
          <a:prstGeom prst="leftBrace">
            <a:avLst>
              <a:gd name="adj1" fmla="val 36821"/>
              <a:gd name="adj2" fmla="val 50000"/>
            </a:avLst>
          </a:prstGeom>
          <a:noFill/>
          <a:ln w="381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zh-CN" sz="3200">
              <a:solidFill>
                <a:srgbClr val="FF0000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本框 31"/>
              <p:cNvSpPr txBox="1"/>
              <p:nvPr/>
            </p:nvSpPr>
            <p:spPr>
              <a:xfrm>
                <a:off x="4318966" y="4664562"/>
                <a:ext cx="150964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dPr>
                        <m:e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𝑟</m:t>
                          </m:r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&lt;</m:t>
                          </m:r>
                          <m:sSub>
                            <m:sSub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  <a:ea typeface="SimHei" charset="-122"/>
                                  <a:cs typeface="SimHei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800" b="0" i="1" smtClean="0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sz="2800" dirty="0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32" name="文本框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8966" y="4664562"/>
                <a:ext cx="1509644" cy="430887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右箭头 32"/>
          <p:cNvSpPr/>
          <p:nvPr/>
        </p:nvSpPr>
        <p:spPr>
          <a:xfrm>
            <a:off x="5792277" y="4690091"/>
            <a:ext cx="726011" cy="3798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本框 33"/>
              <p:cNvSpPr txBox="1"/>
              <p:nvPr/>
            </p:nvSpPr>
            <p:spPr>
              <a:xfrm>
                <a:off x="6696495" y="4448185"/>
                <a:ext cx="1738745" cy="9266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𝐻</m:t>
                      </m:r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fPr>
                        <m:num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𝐼𝑟</m:t>
                          </m:r>
                        </m:num>
                        <m:den>
                          <m:r>
                            <a:rPr lang="en-US" altLang="zh-CN" sz="2800" i="1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2</m:t>
                          </m:r>
                          <m:r>
                            <a:rPr lang="zh-CN" altLang="en-US" sz="2800" i="1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𝜋</m:t>
                          </m:r>
                          <m:sSubSup>
                            <m:sSubSup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  <a:ea typeface="SimHei" charset="-122"/>
                                  <a:cs typeface="SimHei" charset="-122"/>
                                </a:rPr>
                              </m:ctrlPr>
                            </m:sSubSupPr>
                            <m:e>
                              <m:r>
                                <a:rPr lang="en-US" altLang="zh-CN" sz="2800" i="1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CN" sz="2800" i="1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CN" sz="2800" i="1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zh-CN" altLang="en-US" sz="2800" dirty="0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34" name="文本框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6495" y="4448185"/>
                <a:ext cx="1738745" cy="926600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本框 35"/>
              <p:cNvSpPr txBox="1"/>
              <p:nvPr/>
            </p:nvSpPr>
            <p:spPr>
              <a:xfrm>
                <a:off x="1039054" y="5137653"/>
                <a:ext cx="605935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440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∵</m:t>
                      </m:r>
                    </m:oMath>
                  </m:oMathPara>
                </a14:m>
                <a:endParaRPr lang="zh-CN" altLang="en-US" sz="4400" dirty="0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36" name="文本框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9054" y="5137653"/>
                <a:ext cx="605935" cy="677108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本框 36"/>
              <p:cNvSpPr txBox="1"/>
              <p:nvPr/>
            </p:nvSpPr>
            <p:spPr>
              <a:xfrm>
                <a:off x="1638661" y="5291480"/>
                <a:ext cx="1864613" cy="430887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𝐵</m:t>
                      </m:r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=</m:t>
                      </m:r>
                      <m:sSub>
                        <m:sSubPr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sSubPr>
                        <m:e>
                          <m:r>
                            <a:rPr lang="zh-CN" altLang="en-US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𝜇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sSubPr>
                        <m:e>
                          <m:r>
                            <a:rPr lang="zh-CN" altLang="en-US" sz="2800" b="0" i="1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𝜇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𝑟</m:t>
                          </m:r>
                        </m:sub>
                      </m:sSub>
                      <m:r>
                        <a:rPr lang="en-US" altLang="zh-CN" sz="280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𝐻</m:t>
                      </m:r>
                    </m:oMath>
                  </m:oMathPara>
                </a14:m>
                <a:endParaRPr lang="zh-CN" altLang="en-US" sz="2800" dirty="0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37" name="文本框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8661" y="5291480"/>
                <a:ext cx="1864613" cy="430887"/>
              </a:xfrm>
              <a:prstGeom prst="rect">
                <a:avLst/>
              </a:prstGeom>
              <a:blipFill rotWithShape="0">
                <a:blip r:embed="rId17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本框 37"/>
              <p:cNvSpPr txBox="1"/>
              <p:nvPr/>
            </p:nvSpPr>
            <p:spPr>
              <a:xfrm>
                <a:off x="446784" y="5828829"/>
                <a:ext cx="605935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440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∴</m:t>
                      </m:r>
                    </m:oMath>
                  </m:oMathPara>
                </a14:m>
                <a:endParaRPr lang="zh-CN" altLang="en-US" sz="4400" dirty="0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38" name="文本框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784" y="5828829"/>
                <a:ext cx="605935" cy="677108"/>
              </a:xfrm>
              <a:prstGeom prst="rect">
                <a:avLst/>
              </a:prstGeom>
              <a:blipFill rotWithShape="0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本框 38"/>
              <p:cNvSpPr txBox="1"/>
              <p:nvPr/>
            </p:nvSpPr>
            <p:spPr>
              <a:xfrm>
                <a:off x="1006670" y="5793111"/>
                <a:ext cx="1712200" cy="9266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𝐵</m:t>
                      </m:r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  <a:ea typeface="SimHei" charset="-122"/>
                                  <a:cs typeface="SimHei" charset="-122"/>
                                </a:rPr>
                              </m:ctrlPr>
                            </m:sSubPr>
                            <m:e>
                              <m:r>
                                <a:rPr lang="zh-CN" altLang="en-US" sz="2800" i="1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altLang="zh-CN" sz="2800" i="1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𝐼𝑟</m:t>
                          </m:r>
                        </m:num>
                        <m:den>
                          <m:r>
                            <a:rPr lang="en-US" altLang="zh-CN" sz="2800" i="1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2</m:t>
                          </m:r>
                          <m:r>
                            <a:rPr lang="zh-CN" altLang="en-US" sz="2800" i="1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𝜋</m:t>
                          </m:r>
                          <m:sSubSup>
                            <m:sSubSup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  <a:ea typeface="SimHei" charset="-122"/>
                                  <a:cs typeface="SimHei" charset="-122"/>
                                </a:rPr>
                              </m:ctrlPr>
                            </m:sSubSupPr>
                            <m:e>
                              <m:r>
                                <a:rPr lang="en-US" altLang="zh-CN" sz="2800" i="1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CN" sz="2800" i="1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CN" sz="2800" i="1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zh-CN" altLang="en-US" sz="2800" dirty="0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39" name="文本框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670" y="5793111"/>
                <a:ext cx="1712200" cy="926600"/>
              </a:xfrm>
              <a:prstGeom prst="rect">
                <a:avLst/>
              </a:prstGeom>
              <a:blipFill rotWithShape="0"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本框 39"/>
              <p:cNvSpPr txBox="1"/>
              <p:nvPr/>
            </p:nvSpPr>
            <p:spPr>
              <a:xfrm>
                <a:off x="2705023" y="6011858"/>
                <a:ext cx="150964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dPr>
                        <m:e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𝑟</m:t>
                          </m:r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&lt;</m:t>
                          </m:r>
                          <m:sSub>
                            <m:sSub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  <a:ea typeface="SimHei" charset="-122"/>
                                  <a:cs typeface="SimHei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800" b="0" i="1" smtClean="0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sz="2800" dirty="0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40" name="文本框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5023" y="6011858"/>
                <a:ext cx="1509644" cy="430887"/>
              </a:xfrm>
              <a:prstGeom prst="rect">
                <a:avLst/>
              </a:prstGeom>
              <a:blipFill rotWithShape="0"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本框 40"/>
              <p:cNvSpPr txBox="1"/>
              <p:nvPr/>
            </p:nvSpPr>
            <p:spPr>
              <a:xfrm>
                <a:off x="4265258" y="5794293"/>
                <a:ext cx="1740476" cy="8066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𝐵</m:t>
                      </m:r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2800" i="1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  <a:ea typeface="SimHei" charset="-122"/>
                                  <a:cs typeface="SimHei" charset="-122"/>
                                </a:rPr>
                              </m:ctrlPr>
                            </m:sSubPr>
                            <m:e>
                              <m:r>
                                <a:rPr lang="zh-CN" altLang="en-US" sz="2800" i="1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altLang="zh-CN" sz="2800" i="1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0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  <a:ea typeface="SimHei" charset="-122"/>
                                  <a:cs typeface="SimHei" charset="-122"/>
                                </a:rPr>
                              </m:ctrlPr>
                            </m:sSubPr>
                            <m:e>
                              <m:r>
                                <a:rPr lang="zh-CN" altLang="en-US" sz="2800" i="1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altLang="zh-CN" sz="2800" i="1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𝑟</m:t>
                              </m:r>
                            </m:sub>
                          </m:sSub>
                          <m:r>
                            <a:rPr lang="en-US" altLang="zh-CN" sz="2800" i="1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𝐼</m:t>
                          </m:r>
                        </m:num>
                        <m:den>
                          <m:r>
                            <a:rPr lang="en-US" altLang="zh-CN" sz="2800" i="1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2</m:t>
                          </m:r>
                          <m:r>
                            <a:rPr lang="zh-CN" altLang="en-US" sz="2800" i="1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𝜋</m:t>
                          </m:r>
                          <m:r>
                            <a:rPr lang="en-US" altLang="zh-CN" sz="2800" i="1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𝑟</m:t>
                          </m:r>
                        </m:den>
                      </m:f>
                    </m:oMath>
                  </m:oMathPara>
                </a14:m>
                <a:endParaRPr lang="zh-CN" altLang="en-US" sz="2800" dirty="0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41" name="文本框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5258" y="5794293"/>
                <a:ext cx="1740476" cy="806631"/>
              </a:xfrm>
              <a:prstGeom prst="rect">
                <a:avLst/>
              </a:prstGeom>
              <a:blipFill rotWithShape="0"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本框 41"/>
              <p:cNvSpPr txBox="1"/>
              <p:nvPr/>
            </p:nvSpPr>
            <p:spPr>
              <a:xfrm>
                <a:off x="5963611" y="6013040"/>
                <a:ext cx="236231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  <a:ea typeface="SimHei" charset="-122"/>
                                  <a:cs typeface="SimHei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&lt;</m:t>
                          </m:r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𝑟</m:t>
                          </m:r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&lt;</m:t>
                          </m:r>
                          <m:sSub>
                            <m:sSub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  <a:ea typeface="SimHei" charset="-122"/>
                                  <a:cs typeface="SimHei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800" b="0" i="1" smtClean="0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sz="2800" dirty="0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42" name="文本框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3611" y="6013040"/>
                <a:ext cx="2362313" cy="430887"/>
              </a:xfrm>
              <a:prstGeom prst="rect">
                <a:avLst/>
              </a:prstGeom>
              <a:blipFill rotWithShape="0"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本框 42"/>
              <p:cNvSpPr txBox="1"/>
              <p:nvPr/>
            </p:nvSpPr>
            <p:spPr>
              <a:xfrm>
                <a:off x="8463098" y="5792469"/>
                <a:ext cx="1483418" cy="8066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𝐵</m:t>
                      </m:r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2800" i="1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  <a:ea typeface="SimHei" charset="-122"/>
                                  <a:cs typeface="SimHei" charset="-122"/>
                                </a:rPr>
                              </m:ctrlPr>
                            </m:sSubPr>
                            <m:e>
                              <m:r>
                                <a:rPr lang="zh-CN" altLang="en-US" sz="2800" i="1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altLang="zh-CN" sz="2800" i="1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CN" sz="2800" i="1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𝐼</m:t>
                          </m:r>
                        </m:num>
                        <m:den>
                          <m:r>
                            <a:rPr lang="en-US" altLang="zh-CN" sz="2800" i="1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2</m:t>
                          </m:r>
                          <m:r>
                            <a:rPr lang="zh-CN" altLang="en-US" sz="2800" i="1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𝜋</m:t>
                          </m:r>
                          <m:r>
                            <a:rPr lang="en-US" altLang="zh-CN" sz="2800" i="1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𝑟</m:t>
                          </m:r>
                        </m:den>
                      </m:f>
                    </m:oMath>
                  </m:oMathPara>
                </a14:m>
                <a:endParaRPr lang="zh-CN" altLang="en-US" sz="2800" dirty="0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43" name="文本框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3098" y="5792469"/>
                <a:ext cx="1483418" cy="806631"/>
              </a:xfrm>
              <a:prstGeom prst="rect">
                <a:avLst/>
              </a:prstGeom>
              <a:blipFill rotWithShape="0"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文本框 43"/>
              <p:cNvSpPr txBox="1"/>
              <p:nvPr/>
            </p:nvSpPr>
            <p:spPr>
              <a:xfrm>
                <a:off x="9936369" y="6011216"/>
                <a:ext cx="150964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dPr>
                        <m:e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𝑟</m:t>
                          </m:r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&gt;</m:t>
                          </m:r>
                          <m:sSub>
                            <m:sSub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  <a:ea typeface="SimHei" charset="-122"/>
                                  <a:cs typeface="SimHei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sz="2800" dirty="0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44" name="文本框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36369" y="6011216"/>
                <a:ext cx="1509644" cy="430887"/>
              </a:xfrm>
              <a:prstGeom prst="rect">
                <a:avLst/>
              </a:prstGeom>
              <a:blipFill rotWithShape="0"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4708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0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7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0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" grpId="0" animBg="1"/>
      <p:bldP spid="3" grpId="0"/>
      <p:bldP spid="4" grpId="0"/>
      <p:bldP spid="7" grpId="0" animBg="1"/>
      <p:bldP spid="8" grpId="0"/>
      <p:bldP spid="11" grpId="0"/>
      <p:bldP spid="12" grpId="0"/>
      <p:bldP spid="18" grpId="0"/>
      <p:bldP spid="19" grpId="0" animBg="1"/>
      <p:bldP spid="24" grpId="0"/>
      <p:bldP spid="25" grpId="0"/>
      <p:bldP spid="26" grpId="0"/>
      <p:bldP spid="27" grpId="0"/>
      <p:bldP spid="28" grpId="0" animBg="1"/>
      <p:bldP spid="29" grpId="0"/>
      <p:bldP spid="30" grpId="0"/>
      <p:bldP spid="31" grpId="0" animBg="1"/>
      <p:bldP spid="32" grpId="0"/>
      <p:bldP spid="33" grpId="0" animBg="1"/>
      <p:bldP spid="34" grpId="0"/>
      <p:bldP spid="36" grpId="0"/>
      <p:bldP spid="37" grpId="0"/>
      <p:bldP spid="38" grpId="0"/>
      <p:bldP spid="39" grpId="0"/>
      <p:bldP spid="40" grpId="0"/>
      <p:bldP spid="41" grpId="0"/>
      <p:bldP spid="42" grpId="0"/>
      <p:bldP spid="43" grpId="0"/>
      <p:bldP spid="4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/>
              <p:cNvSpPr txBox="1"/>
              <p:nvPr/>
            </p:nvSpPr>
            <p:spPr>
              <a:xfrm>
                <a:off x="411728" y="332994"/>
                <a:ext cx="987238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800" b="1" dirty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</a:rPr>
                  <a:t>(2)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solidFill>
                          <a:srgbClr val="7030A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𝒙</m:t>
                    </m:r>
                    <m:r>
                      <a:rPr lang="en-US" altLang="zh-CN" sz="2800" b="1" i="1" smtClean="0">
                        <a:solidFill>
                          <a:srgbClr val="7030A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&lt;</m:t>
                    </m:r>
                    <m:r>
                      <a:rPr lang="en-US" altLang="zh-CN" sz="2800" b="1" i="1" smtClean="0">
                        <a:solidFill>
                          <a:srgbClr val="7030A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𝟎</m:t>
                    </m:r>
                  </m:oMath>
                </a14:m>
                <a:r>
                  <a:rPr lang="zh-CN" altLang="en-US" sz="2800" b="1" dirty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</a:rPr>
                  <a:t>时入射波，反射波及合成波方程，并讨论波的干涉。</a:t>
                </a:r>
                <a:endParaRPr lang="en-US" altLang="zh-CN" sz="2800" b="1" dirty="0">
                  <a:solidFill>
                    <a:srgbClr val="7030A0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728" y="332994"/>
                <a:ext cx="9872383" cy="523220"/>
              </a:xfrm>
              <a:prstGeom prst="rect">
                <a:avLst/>
              </a:prstGeom>
              <a:blipFill rotWithShape="0">
                <a:blip r:embed="rId2"/>
                <a:stretch>
                  <a:fillRect l="-1297" t="-15294" b="-3058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直线箭头连接符 2"/>
          <p:cNvCxnSpPr/>
          <p:nvPr/>
        </p:nvCxnSpPr>
        <p:spPr>
          <a:xfrm flipH="1" flipV="1">
            <a:off x="8268537" y="1115375"/>
            <a:ext cx="0" cy="1944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线箭头连接符 3"/>
          <p:cNvCxnSpPr/>
          <p:nvPr/>
        </p:nvCxnSpPr>
        <p:spPr>
          <a:xfrm flipV="1">
            <a:off x="7244857" y="2162247"/>
            <a:ext cx="410944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10677145" y="1256383"/>
            <a:ext cx="196948" cy="179372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8199261" y="2081246"/>
            <a:ext cx="162000" cy="1620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8343162" y="2281978"/>
                <a:ext cx="31098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1" i="1" smtClean="0">
                          <a:latin typeface="Cambria Math" charset="0"/>
                        </a:rPr>
                        <m:t>𝑶</m:t>
                      </m:r>
                    </m:oMath>
                  </m:oMathPara>
                </a14:m>
                <a:endParaRPr kumimoji="1" lang="zh-CN" altLang="en-US" sz="2400" b="1" dirty="0"/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3162" y="2281978"/>
                <a:ext cx="310983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21569" r="-19608" b="-65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/>
              <p:cNvSpPr txBox="1"/>
              <p:nvPr/>
            </p:nvSpPr>
            <p:spPr>
              <a:xfrm>
                <a:off x="10983705" y="2153246"/>
                <a:ext cx="26289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1" i="1" smtClean="0">
                          <a:latin typeface="Cambria Math" charset="0"/>
                        </a:rPr>
                        <m:t>𝒙</m:t>
                      </m:r>
                    </m:oMath>
                  </m:oMathPara>
                </a14:m>
                <a:endParaRPr kumimoji="1" lang="zh-CN" altLang="en-US" sz="2400" b="1" dirty="0"/>
              </a:p>
            </p:txBody>
          </p:sp>
        </mc:Choice>
        <mc:Fallback xmlns=""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3705" y="2153246"/>
                <a:ext cx="262892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13953" r="-1395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/>
              <p:cNvSpPr txBox="1"/>
              <p:nvPr/>
            </p:nvSpPr>
            <p:spPr>
              <a:xfrm>
                <a:off x="7952350" y="1084764"/>
                <a:ext cx="26930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1" i="1" smtClean="0">
                          <a:latin typeface="Cambria Math" charset="0"/>
                        </a:rPr>
                        <m:t>𝒚</m:t>
                      </m:r>
                    </m:oMath>
                  </m:oMathPara>
                </a14:m>
                <a:endParaRPr kumimoji="1" lang="zh-CN" altLang="en-US" sz="2400" b="1" dirty="0"/>
              </a:p>
            </p:txBody>
          </p:sp>
        </mc:Choice>
        <mc:Fallback xmlns=""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2350" y="1084764"/>
                <a:ext cx="269304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25000" r="-25000" b="-229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直线箭头连接符 9"/>
          <p:cNvCxnSpPr/>
          <p:nvPr/>
        </p:nvCxnSpPr>
        <p:spPr>
          <a:xfrm>
            <a:off x="8280261" y="1454096"/>
            <a:ext cx="2396884" cy="0"/>
          </a:xfrm>
          <a:prstGeom prst="straightConnector1">
            <a:avLst/>
          </a:prstGeom>
          <a:ln w="38100">
            <a:solidFill>
              <a:srgbClr val="0066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/>
              <p:cNvSpPr txBox="1"/>
              <p:nvPr/>
            </p:nvSpPr>
            <p:spPr>
              <a:xfrm>
                <a:off x="9291305" y="1081301"/>
                <a:ext cx="26930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1" i="1" smtClean="0">
                          <a:solidFill>
                            <a:srgbClr val="006600"/>
                          </a:solidFill>
                          <a:latin typeface="Cambria Math" charset="0"/>
                        </a:rPr>
                        <m:t>𝑳</m:t>
                      </m:r>
                    </m:oMath>
                  </m:oMathPara>
                </a14:m>
                <a:endParaRPr kumimoji="1" lang="zh-CN" altLang="en-US" sz="2400" b="1" dirty="0">
                  <a:solidFill>
                    <a:srgbClr val="006600"/>
                  </a:solidFill>
                </a:endParaRPr>
              </a:p>
            </p:txBody>
          </p:sp>
        </mc:Choice>
        <mc:Fallback xmlns=""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1305" y="1081301"/>
                <a:ext cx="269304" cy="369332"/>
              </a:xfrm>
              <a:prstGeom prst="rect">
                <a:avLst/>
              </a:prstGeom>
              <a:blipFill rotWithShape="0">
                <a:blip r:embed="rId7"/>
                <a:stretch>
                  <a:fillRect l="-20455" r="-20455" b="-49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椭圆 11"/>
          <p:cNvSpPr/>
          <p:nvPr/>
        </p:nvSpPr>
        <p:spPr>
          <a:xfrm>
            <a:off x="7317246" y="2081213"/>
            <a:ext cx="144000" cy="144000"/>
          </a:xfrm>
          <a:prstGeom prst="ellipse">
            <a:avLst/>
          </a:prstGeom>
          <a:solidFill>
            <a:srgbClr val="FF66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/>
              <p:cNvSpPr txBox="1"/>
              <p:nvPr/>
            </p:nvSpPr>
            <p:spPr>
              <a:xfrm>
                <a:off x="7086840" y="2177942"/>
                <a:ext cx="2965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1" i="1" smtClean="0">
                          <a:latin typeface="Cambria Math" charset="0"/>
                        </a:rPr>
                        <m:t>𝑷</m:t>
                      </m:r>
                    </m:oMath>
                  </m:oMathPara>
                </a14:m>
                <a:endParaRPr kumimoji="1" lang="zh-CN" altLang="en-US" sz="2400" b="1" dirty="0"/>
              </a:p>
            </p:txBody>
          </p:sp>
        </mc:Choice>
        <mc:Fallback xmlns="">
          <p:sp>
            <p:nvSpPr>
              <p:cNvPr id="13" name="文本框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6840" y="2177942"/>
                <a:ext cx="296555" cy="369332"/>
              </a:xfrm>
              <a:prstGeom prst="rect">
                <a:avLst/>
              </a:prstGeom>
              <a:blipFill rotWithShape="0">
                <a:blip r:embed="rId8"/>
                <a:stretch>
                  <a:fillRect l="-20833" r="-20833" b="-49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直线箭头连接符 13"/>
          <p:cNvCxnSpPr/>
          <p:nvPr/>
        </p:nvCxnSpPr>
        <p:spPr>
          <a:xfrm flipH="1">
            <a:off x="7387586" y="1979563"/>
            <a:ext cx="900000" cy="0"/>
          </a:xfrm>
          <a:prstGeom prst="straightConnector1">
            <a:avLst/>
          </a:prstGeom>
          <a:ln w="38100">
            <a:solidFill>
              <a:srgbClr val="FF505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线箭头连接符 14"/>
          <p:cNvCxnSpPr/>
          <p:nvPr/>
        </p:nvCxnSpPr>
        <p:spPr>
          <a:xfrm>
            <a:off x="8290171" y="1979409"/>
            <a:ext cx="2386974" cy="1548"/>
          </a:xfrm>
          <a:prstGeom prst="straightConnector1">
            <a:avLst/>
          </a:prstGeom>
          <a:ln w="38100">
            <a:solidFill>
              <a:schemeClr val="accent5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线箭头连接符 15"/>
          <p:cNvCxnSpPr/>
          <p:nvPr/>
        </p:nvCxnSpPr>
        <p:spPr>
          <a:xfrm flipH="1">
            <a:off x="7405028" y="2314400"/>
            <a:ext cx="3276000" cy="0"/>
          </a:xfrm>
          <a:prstGeom prst="straightConnector1">
            <a:avLst/>
          </a:prstGeom>
          <a:ln w="38100">
            <a:solidFill>
              <a:schemeClr val="accent5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线连接符 16"/>
          <p:cNvCxnSpPr/>
          <p:nvPr/>
        </p:nvCxnSpPr>
        <p:spPr>
          <a:xfrm flipH="1">
            <a:off x="7378826" y="2480711"/>
            <a:ext cx="0" cy="57600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线箭头连接符 17"/>
          <p:cNvCxnSpPr/>
          <p:nvPr/>
        </p:nvCxnSpPr>
        <p:spPr>
          <a:xfrm flipH="1">
            <a:off x="7405028" y="2886693"/>
            <a:ext cx="877577" cy="0"/>
          </a:xfrm>
          <a:prstGeom prst="straightConnector1">
            <a:avLst/>
          </a:prstGeom>
          <a:ln w="38100">
            <a:solidFill>
              <a:srgbClr val="0066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/>
              <p:cNvSpPr txBox="1"/>
              <p:nvPr/>
            </p:nvSpPr>
            <p:spPr>
              <a:xfrm>
                <a:off x="7755558" y="2479708"/>
                <a:ext cx="26930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1" i="1" smtClean="0">
                          <a:solidFill>
                            <a:srgbClr val="006600"/>
                          </a:solidFill>
                          <a:latin typeface="Cambria Math" charset="0"/>
                        </a:rPr>
                        <m:t>𝒙</m:t>
                      </m:r>
                    </m:oMath>
                  </m:oMathPara>
                </a14:m>
                <a:endParaRPr kumimoji="1" lang="zh-CN" altLang="en-US" sz="2400" b="1" dirty="0">
                  <a:solidFill>
                    <a:srgbClr val="006600"/>
                  </a:solidFill>
                </a:endParaRPr>
              </a:p>
            </p:txBody>
          </p:sp>
        </mc:Choice>
        <mc:Fallback xmlns="">
          <p:sp>
            <p:nvSpPr>
              <p:cNvPr id="19" name="文本框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5558" y="2479708"/>
                <a:ext cx="269304" cy="369332"/>
              </a:xfrm>
              <a:prstGeom prst="rect">
                <a:avLst/>
              </a:prstGeom>
              <a:blipFill rotWithShape="0">
                <a:blip r:embed="rId9"/>
                <a:stretch>
                  <a:fillRect l="-11364" r="-136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文本框 42"/>
          <p:cNvSpPr txBox="1"/>
          <p:nvPr/>
        </p:nvSpPr>
        <p:spPr>
          <a:xfrm>
            <a:off x="411728" y="976446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latin typeface="SimHei" charset="-122"/>
                <a:ea typeface="SimHei" charset="-122"/>
                <a:cs typeface="SimHei" charset="-122"/>
              </a:rPr>
              <a:t>入射波：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文本框 43"/>
              <p:cNvSpPr txBox="1"/>
              <p:nvPr/>
            </p:nvSpPr>
            <p:spPr>
              <a:xfrm>
                <a:off x="1883481" y="1642250"/>
                <a:ext cx="5008743" cy="8209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800" b="0" i="1" smtClean="0"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CN" sz="28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zh-CN" sz="2800" b="0" i="1" smtClean="0">
                          <a:latin typeface="Cambria Math" charset="0"/>
                        </a:rPr>
                        <m:t>=</m:t>
                      </m:r>
                      <m:r>
                        <a:rPr kumimoji="1" lang="en-US" altLang="zh-CN" sz="2800" b="0" i="1" smtClean="0">
                          <a:latin typeface="Cambria Math" charset="0"/>
                        </a:rPr>
                        <m:t>𝐴</m:t>
                      </m:r>
                      <m:func>
                        <m:funcPr>
                          <m:ctrlP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2800" b="0" i="0" smtClean="0">
                              <a:latin typeface="Cambria Math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kumimoji="1" lang="mr-IN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𝜔</m:t>
                              </m:r>
                              <m:d>
                                <m:dPr>
                                  <m:ctrlPr>
                                    <a:rPr kumimoji="1" lang="mr-IN" altLang="zh-CN" sz="2800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sz="28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𝑡</m:t>
                                  </m:r>
                                  <m:r>
                                    <a:rPr kumimoji="1" lang="en-US" altLang="zh-CN" sz="28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kumimoji="1" lang="mr-IN" altLang="zh-CN" sz="2800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kumimoji="1" lang="en-US" altLang="zh-CN" sz="28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2</m:t>
                                      </m:r>
                                      <m:r>
                                        <a:rPr kumimoji="1" lang="en-US" altLang="zh-CN" sz="28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𝐿</m:t>
                                      </m:r>
                                      <m:r>
                                        <a:rPr kumimoji="1" lang="en-US" altLang="zh-CN" sz="2800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−</m:t>
                                      </m:r>
                                      <m:r>
                                        <a:rPr kumimoji="1" lang="en-US" altLang="zh-CN" sz="28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num>
                                    <m:den>
                                      <m:r>
                                        <a:rPr kumimoji="1" lang="en-US" altLang="zh-CN" sz="28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𝑢</m:t>
                                      </m:r>
                                    </m:den>
                                  </m:f>
                                </m:e>
                              </m:d>
                              <m:r>
                                <a:rPr kumimoji="1" lang="en-US" altLang="zh-CN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+</m:t>
                              </m:r>
                              <m:r>
                                <a:rPr kumimoji="1" lang="en-US" altLang="zh-CN" sz="2800" b="1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𝝅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kumimoji="1" lang="zh-CN" altLang="en-US" sz="1600" dirty="0"/>
              </a:p>
            </p:txBody>
          </p:sp>
        </mc:Choice>
        <mc:Fallback xmlns="">
          <p:sp>
            <p:nvSpPr>
              <p:cNvPr id="44" name="文本框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3481" y="1642250"/>
                <a:ext cx="5008743" cy="820994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文本框 44"/>
              <p:cNvSpPr txBox="1"/>
              <p:nvPr/>
            </p:nvSpPr>
            <p:spPr>
              <a:xfrm>
                <a:off x="1900561" y="890288"/>
                <a:ext cx="3241528" cy="7378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800" b="0" i="1" smtClean="0"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CN" sz="28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CN" sz="2800" b="0" i="1" smtClean="0">
                          <a:latin typeface="Cambria Math" charset="0"/>
                        </a:rPr>
                        <m:t>=</m:t>
                      </m:r>
                      <m:r>
                        <a:rPr kumimoji="1" lang="en-US" altLang="zh-CN" sz="2800" b="0" i="1" smtClean="0">
                          <a:latin typeface="Cambria Math" charset="0"/>
                        </a:rPr>
                        <m:t>𝐴</m:t>
                      </m:r>
                      <m:func>
                        <m:funcPr>
                          <m:ctrlP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2800" b="0" i="0" smtClean="0">
                              <a:latin typeface="Cambria Math" charset="0"/>
                            </a:rPr>
                            <m:t>cos</m:t>
                          </m:r>
                        </m:fName>
                        <m:e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𝜔</m:t>
                          </m:r>
                          <m:d>
                            <m:dPr>
                              <m:ctrlPr>
                                <a:rPr kumimoji="1" lang="mr-IN" altLang="zh-CN" sz="2800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𝑡</m:t>
                              </m:r>
                              <m:r>
                                <a:rPr kumimoji="1" lang="en-US" altLang="zh-CN" sz="28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kumimoji="1" lang="mr-IN" altLang="zh-CN" sz="2800" b="0" i="1" smtClean="0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zh-CN" sz="28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num>
                                <m:den>
                                  <m:r>
                                    <a:rPr kumimoji="1" lang="en-US" altLang="zh-CN" sz="28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𝑢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kumimoji="1" lang="zh-CN" altLang="en-US" sz="1600" dirty="0"/>
              </a:p>
            </p:txBody>
          </p:sp>
        </mc:Choice>
        <mc:Fallback xmlns="">
          <p:sp>
            <p:nvSpPr>
              <p:cNvPr id="45" name="文本框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0561" y="890288"/>
                <a:ext cx="3241528" cy="737894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文本框 45"/>
          <p:cNvSpPr txBox="1"/>
          <p:nvPr/>
        </p:nvSpPr>
        <p:spPr>
          <a:xfrm>
            <a:off x="411860" y="1800709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latin typeface="SimHei" charset="-122"/>
                <a:ea typeface="SimHei" charset="-122"/>
                <a:cs typeface="SimHei" charset="-122"/>
              </a:rPr>
              <a:t>反射波：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本框 46"/>
              <p:cNvSpPr txBox="1"/>
              <p:nvPr/>
            </p:nvSpPr>
            <p:spPr>
              <a:xfrm>
                <a:off x="2345034" y="2491380"/>
                <a:ext cx="3729739" cy="7378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0" i="1" smtClean="0">
                          <a:latin typeface="Cambria Math" charset="0"/>
                        </a:rPr>
                        <m:t>=</m:t>
                      </m:r>
                      <m:r>
                        <a:rPr kumimoji="1" lang="en-US" altLang="zh-CN" sz="2800" b="0" i="1" smtClean="0">
                          <a:latin typeface="Cambria Math" charset="0"/>
                        </a:rPr>
                        <m:t>𝐴</m:t>
                      </m:r>
                      <m:func>
                        <m:funcPr>
                          <m:ctrlP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2800" b="0" i="0" smtClean="0">
                              <a:latin typeface="Cambria Math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kumimoji="1" lang="mr-IN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𝜔</m:t>
                              </m:r>
                              <m:d>
                                <m:dPr>
                                  <m:ctrlPr>
                                    <a:rPr kumimoji="1" lang="mr-IN" altLang="zh-CN" sz="2800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sz="28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𝑡</m:t>
                                  </m:r>
                                  <m:r>
                                    <a:rPr kumimoji="1" lang="en-US" altLang="zh-CN" sz="28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kumimoji="1" lang="mr-IN" altLang="zh-CN" sz="2800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kumimoji="1" lang="en-US" altLang="zh-CN" sz="28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num>
                                    <m:den>
                                      <m:r>
                                        <a:rPr kumimoji="1" lang="en-US" altLang="zh-CN" sz="28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𝑢</m:t>
                                      </m:r>
                                    </m:den>
                                  </m:f>
                                </m:e>
                              </m:d>
                              <m:r>
                                <a:rPr kumimoji="1" lang="en-US" altLang="zh-CN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+</m:t>
                              </m:r>
                              <m:r>
                                <a:rPr kumimoji="1" lang="en-US" altLang="zh-CN" sz="2800" b="1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𝝅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kumimoji="1" lang="zh-CN" altLang="en-US" sz="1600" dirty="0"/>
              </a:p>
            </p:txBody>
          </p:sp>
        </mc:Choice>
        <mc:Fallback xmlns="">
          <p:sp>
            <p:nvSpPr>
              <p:cNvPr id="47" name="文本框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5034" y="2491380"/>
                <a:ext cx="3729739" cy="737894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文本框 47"/>
          <p:cNvSpPr txBox="1"/>
          <p:nvPr/>
        </p:nvSpPr>
        <p:spPr>
          <a:xfrm>
            <a:off x="411727" y="3373948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latin typeface="SimHei" charset="-122"/>
                <a:ea typeface="SimHei" charset="-122"/>
                <a:cs typeface="SimHei" charset="-122"/>
              </a:rPr>
              <a:t>合成波：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本框 48"/>
              <p:cNvSpPr txBox="1"/>
              <p:nvPr/>
            </p:nvSpPr>
            <p:spPr>
              <a:xfrm>
                <a:off x="1864508" y="3271478"/>
                <a:ext cx="8390887" cy="7378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0" i="1" smtClean="0">
                          <a:latin typeface="Cambria Math" charset="0"/>
                        </a:rPr>
                        <m:t>𝑦</m:t>
                      </m:r>
                      <m:r>
                        <a:rPr kumimoji="1" lang="en-US" altLang="zh-CN" sz="2800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800" i="1"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CN" sz="2800" i="1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CN" sz="2800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zh-CN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800" b="0" i="1" smtClean="0"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CN" sz="28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zh-CN" sz="2800" b="0" i="1" smtClean="0">
                          <a:latin typeface="Cambria Math" charset="0"/>
                        </a:rPr>
                        <m:t>=</m:t>
                      </m:r>
                      <m:r>
                        <a:rPr kumimoji="1" lang="en-US" altLang="zh-CN" sz="2800" b="0" i="1" smtClean="0">
                          <a:latin typeface="Cambria Math" charset="0"/>
                        </a:rPr>
                        <m:t>𝐴</m:t>
                      </m:r>
                      <m:func>
                        <m:funcPr>
                          <m:ctrlP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2800" b="0" i="0" smtClean="0">
                              <a:latin typeface="Cambria Math" charset="0"/>
                            </a:rPr>
                            <m:t>cos</m:t>
                          </m:r>
                        </m:fName>
                        <m:e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𝜔</m:t>
                          </m:r>
                          <m:d>
                            <m:dPr>
                              <m:ctrlPr>
                                <a:rPr kumimoji="1" lang="mr-IN" altLang="zh-CN" sz="2800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𝑡</m:t>
                              </m:r>
                              <m:r>
                                <a:rPr kumimoji="1" lang="en-US" altLang="zh-CN" sz="28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kumimoji="1" lang="mr-IN" altLang="zh-CN" sz="2800" b="0" i="1" smtClean="0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zh-CN" sz="28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num>
                                <m:den>
                                  <m:r>
                                    <a:rPr kumimoji="1" lang="en-US" altLang="zh-CN" sz="28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𝑢</m:t>
                                  </m:r>
                                </m:den>
                              </m:f>
                            </m:e>
                          </m:d>
                        </m:e>
                      </m:func>
                      <m:r>
                        <a:rPr kumimoji="1" lang="en-US" altLang="zh-CN" sz="2800" b="0" i="1" smtClean="0">
                          <a:latin typeface="Cambria Math" charset="0"/>
                        </a:rPr>
                        <m:t>+</m:t>
                      </m:r>
                      <m:r>
                        <a:rPr kumimoji="1" lang="en-US" altLang="zh-CN" sz="2800" i="1">
                          <a:latin typeface="Cambria Math" charset="0"/>
                        </a:rPr>
                        <m:t>𝐴</m:t>
                      </m:r>
                      <m:func>
                        <m:funcPr>
                          <m:ctrlPr>
                            <a:rPr kumimoji="1" lang="en-US" altLang="zh-CN" sz="28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2800">
                              <a:latin typeface="Cambria Math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kumimoji="1" lang="mr-IN" altLang="zh-CN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𝜔</m:t>
                              </m:r>
                              <m:d>
                                <m:dPr>
                                  <m:ctrlPr>
                                    <a:rPr kumimoji="1" lang="mr-IN" altLang="zh-CN" sz="2800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sz="28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𝑡</m:t>
                                  </m:r>
                                  <m:r>
                                    <a:rPr kumimoji="1" lang="en-US" altLang="zh-CN" sz="28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kumimoji="1" lang="mr-IN" altLang="zh-CN" sz="2800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kumimoji="1" lang="en-US" altLang="zh-CN" sz="28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num>
                                    <m:den>
                                      <m:r>
                                        <a:rPr kumimoji="1" lang="en-US" altLang="zh-CN" sz="28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𝑢</m:t>
                                      </m:r>
                                    </m:den>
                                  </m:f>
                                </m:e>
                              </m:d>
                              <m:r>
                                <a:rPr kumimoji="1" lang="en-US" altLang="zh-CN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+</m:t>
                              </m:r>
                              <m:r>
                                <a:rPr kumimoji="1" lang="en-US" altLang="zh-CN" sz="2800" b="1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𝝅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kumimoji="1" lang="zh-CN" altLang="en-US" sz="2800" dirty="0"/>
              </a:p>
            </p:txBody>
          </p:sp>
        </mc:Choice>
        <mc:Fallback xmlns="">
          <p:sp>
            <p:nvSpPr>
              <p:cNvPr id="49" name="文本框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4508" y="3271478"/>
                <a:ext cx="8390887" cy="737894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文本框 49"/>
              <p:cNvSpPr txBox="1"/>
              <p:nvPr/>
            </p:nvSpPr>
            <p:spPr>
              <a:xfrm>
                <a:off x="7302476" y="4183391"/>
                <a:ext cx="777649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b="1" i="1" smtClean="0">
                          <a:latin typeface="Cambria Math" charset="0"/>
                        </a:rPr>
                        <m:t>=</m:t>
                      </m:r>
                      <m:r>
                        <a:rPr kumimoji="1" lang="en-US" altLang="zh-CN" sz="3200" b="1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𝟎</m:t>
                      </m:r>
                    </m:oMath>
                  </m:oMathPara>
                </a14:m>
                <a:endParaRPr kumimoji="1" lang="zh-CN" altLang="en-US" sz="3200" b="1" dirty="0"/>
              </a:p>
            </p:txBody>
          </p:sp>
        </mc:Choice>
        <mc:Fallback xmlns="">
          <p:sp>
            <p:nvSpPr>
              <p:cNvPr id="50" name="文本框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2476" y="4183391"/>
                <a:ext cx="777649" cy="492443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圆角矩形标注 50"/>
          <p:cNvSpPr/>
          <p:nvPr/>
        </p:nvSpPr>
        <p:spPr>
          <a:xfrm>
            <a:off x="7667585" y="4949824"/>
            <a:ext cx="1668710" cy="544552"/>
          </a:xfrm>
          <a:prstGeom prst="wedgeRoundRectCallout">
            <a:avLst>
              <a:gd name="adj1" fmla="val -68646"/>
              <a:gd name="adj2" fmla="val -85746"/>
              <a:gd name="adj3" fmla="val 16667"/>
            </a:avLst>
          </a:prstGeom>
          <a:solidFill>
            <a:srgbClr val="FFE4DC"/>
          </a:solidFill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800" b="1" dirty="0">
                <a:solidFill>
                  <a:schemeClr val="tx1"/>
                </a:solidFill>
                <a:latin typeface="SimHei" charset="-122"/>
                <a:ea typeface="SimHei" charset="-122"/>
                <a:cs typeface="SimHei" charset="-122"/>
              </a:rPr>
              <a:t>行波方程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文本框 51"/>
              <p:cNvSpPr txBox="1"/>
              <p:nvPr/>
            </p:nvSpPr>
            <p:spPr>
              <a:xfrm>
                <a:off x="1143248" y="4966449"/>
                <a:ext cx="394768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800" b="1" dirty="0">
                    <a:solidFill>
                      <a:srgbClr val="C00000"/>
                    </a:solidFill>
                    <a:latin typeface="SimHei" charset="-122"/>
                    <a:ea typeface="SimHei" charset="-122"/>
                    <a:cs typeface="SimHei" charset="-122"/>
                  </a:rPr>
                  <a:t>波动不会往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solidFill>
                          <a:srgbClr val="C0000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𝒙</m:t>
                    </m:r>
                    <m:r>
                      <a:rPr lang="en-US" altLang="zh-CN" sz="2800" b="1" i="1" smtClean="0">
                        <a:solidFill>
                          <a:srgbClr val="C0000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&lt;</m:t>
                    </m:r>
                    <m:r>
                      <a:rPr lang="en-US" altLang="zh-CN" sz="2800" b="1" i="1" smtClean="0">
                        <a:solidFill>
                          <a:srgbClr val="C0000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𝟎</m:t>
                    </m:r>
                  </m:oMath>
                </a14:m>
                <a:r>
                  <a:rPr lang="zh-CN" altLang="en-US" sz="2800" b="1" dirty="0">
                    <a:solidFill>
                      <a:srgbClr val="C00000"/>
                    </a:solidFill>
                    <a:latin typeface="SimHei" charset="-122"/>
                    <a:ea typeface="SimHei" charset="-122"/>
                    <a:cs typeface="SimHei" charset="-122"/>
                  </a:rPr>
                  <a:t>传播。</a:t>
                </a:r>
              </a:p>
            </p:txBody>
          </p:sp>
        </mc:Choice>
        <mc:Fallback xmlns="">
          <p:sp>
            <p:nvSpPr>
              <p:cNvPr id="52" name="文本框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3248" y="4966449"/>
                <a:ext cx="3947684" cy="523220"/>
              </a:xfrm>
              <a:prstGeom prst="rect">
                <a:avLst/>
              </a:prstGeom>
              <a:blipFill rotWithShape="0">
                <a:blip r:embed="rId15"/>
                <a:stretch>
                  <a:fillRect l="-3246" t="-15116" r="-1855" b="-290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文本框 52"/>
              <p:cNvSpPr txBox="1"/>
              <p:nvPr/>
            </p:nvSpPr>
            <p:spPr>
              <a:xfrm>
                <a:off x="791555" y="5562337"/>
                <a:ext cx="6133410" cy="954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800" b="1" dirty="0">
                    <a:latin typeface="SimHei" charset="-122"/>
                    <a:ea typeface="SimHei" charset="-122"/>
                    <a:cs typeface="SimHei" charset="-122"/>
                  </a:rPr>
                  <a:t>若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latin typeface="Cambria Math" charset="0"/>
                        <a:ea typeface="SimHei" charset="-122"/>
                        <a:cs typeface="SimHei" charset="-122"/>
                      </a:rPr>
                      <m:t>𝑳</m:t>
                    </m:r>
                  </m:oMath>
                </a14:m>
                <a:r>
                  <a:rPr lang="zh-CN" altLang="en-US" sz="2800" b="1" dirty="0">
                    <a:latin typeface="SimHei" charset="-122"/>
                    <a:ea typeface="SimHei" charset="-122"/>
                    <a:cs typeface="SimHei" charset="-122"/>
                  </a:rPr>
                  <a:t>为其它值，则合成波可以不为零。</a:t>
                </a:r>
                <a:endParaRPr lang="en-US" altLang="zh-CN" sz="2800" b="1" dirty="0">
                  <a:latin typeface="SimHei" charset="-122"/>
                  <a:ea typeface="SimHei" charset="-122"/>
                  <a:cs typeface="SimHei" charset="-122"/>
                </a:endParaRPr>
              </a:p>
              <a:p>
                <a:r>
                  <a:rPr lang="zh-CN" altLang="en-US" sz="2800" b="1" dirty="0">
                    <a:latin typeface="SimHei" charset="-122"/>
                    <a:ea typeface="SimHei" charset="-122"/>
                    <a:cs typeface="SimHei" charset="-122"/>
                  </a:rPr>
                  <a:t>此时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latin typeface="Cambria Math" charset="0"/>
                        <a:ea typeface="SimHei" charset="-122"/>
                        <a:cs typeface="SimHei" charset="-122"/>
                      </a:rPr>
                      <m:t>𝒙</m:t>
                    </m:r>
                    <m:r>
                      <a:rPr lang="en-US" altLang="zh-CN" sz="2800" b="1" i="1" smtClean="0">
                        <a:latin typeface="Cambria Math" charset="0"/>
                        <a:ea typeface="SimHei" charset="-122"/>
                        <a:cs typeface="SimHei" charset="-122"/>
                      </a:rPr>
                      <m:t>&lt;</m:t>
                    </m:r>
                    <m:r>
                      <a:rPr lang="en-US" altLang="zh-CN" sz="2800" b="1" i="1" smtClean="0">
                        <a:latin typeface="Cambria Math" charset="0"/>
                        <a:ea typeface="SimHei" charset="-122"/>
                        <a:cs typeface="SimHei" charset="-122"/>
                      </a:rPr>
                      <m:t>𝟎</m:t>
                    </m:r>
                  </m:oMath>
                </a14:m>
                <a:r>
                  <a:rPr lang="zh-CN" altLang="en-US" sz="2800" b="1" dirty="0">
                    <a:latin typeface="SimHei" charset="-122"/>
                    <a:ea typeface="SimHei" charset="-122"/>
                    <a:cs typeface="SimHei" charset="-122"/>
                  </a:rPr>
                  <a:t>时的合成波为行波。</a:t>
                </a:r>
              </a:p>
            </p:txBody>
          </p:sp>
        </mc:Choice>
        <mc:Fallback xmlns="">
          <p:sp>
            <p:nvSpPr>
              <p:cNvPr id="53" name="文本框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555" y="5562337"/>
                <a:ext cx="6133410" cy="954107"/>
              </a:xfrm>
              <a:prstGeom prst="rect">
                <a:avLst/>
              </a:prstGeom>
              <a:blipFill rotWithShape="0">
                <a:blip r:embed="rId16"/>
                <a:stretch>
                  <a:fillRect l="-2087" t="-7643" r="-497" b="-1528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文本框 53"/>
              <p:cNvSpPr txBox="1"/>
              <p:nvPr/>
            </p:nvSpPr>
            <p:spPr>
              <a:xfrm>
                <a:off x="2168466" y="4078632"/>
                <a:ext cx="5124416" cy="7412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0" i="1" smtClean="0">
                          <a:latin typeface="Cambria Math" charset="0"/>
                        </a:rPr>
                        <m:t>=2</m:t>
                      </m:r>
                      <m:r>
                        <a:rPr kumimoji="1" lang="en-US" altLang="zh-CN" sz="2800" b="0" i="1" smtClean="0">
                          <a:latin typeface="Cambria Math" charset="0"/>
                        </a:rPr>
                        <m:t>𝐴</m:t>
                      </m:r>
                      <m:func>
                        <m:funcPr>
                          <m:ctrlP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2800" b="0" i="0" smtClean="0">
                              <a:latin typeface="Cambria Math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kumimoji="1" lang="mr-IN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kumimoji="1" lang="en-US" altLang="zh-CN" sz="2800" b="0" i="1" smtClean="0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zh-CN" sz="28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kumimoji="1" lang="en-US" altLang="zh-CN" sz="28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  <m:func>
                            <m:funcPr>
                              <m:ctrlPr>
                                <a:rPr kumimoji="1"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zh-CN" sz="2800" b="0" i="0" smtClean="0">
                                  <a:latin typeface="Cambria Math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kumimoji="1" lang="mr-IN" altLang="zh-CN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sz="28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𝜔</m:t>
                                  </m:r>
                                  <m:d>
                                    <m:dPr>
                                      <m:ctrlPr>
                                        <a:rPr kumimoji="1" lang="mr-IN" altLang="zh-CN" sz="2800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1" lang="en-US" altLang="zh-CN" sz="28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𝑡</m:t>
                                      </m:r>
                                      <m:r>
                                        <a:rPr kumimoji="1" lang="en-US" altLang="zh-CN" sz="28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+</m:t>
                                      </m:r>
                                      <m:f>
                                        <m:fPr>
                                          <m:ctrlPr>
                                            <a:rPr kumimoji="1" lang="mr-IN" altLang="zh-CN" sz="2800" i="1"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kumimoji="1" lang="en-US" altLang="zh-CN" sz="28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𝑥</m:t>
                                          </m:r>
                                        </m:num>
                                        <m:den>
                                          <m:r>
                                            <a:rPr kumimoji="1" lang="en-US" altLang="zh-CN" sz="28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𝑢</m:t>
                                          </m:r>
                                        </m:den>
                                      </m:f>
                                    </m:e>
                                  </m:d>
                                  <m:r>
                                    <a:rPr kumimoji="1" lang="en-US" altLang="zh-CN" sz="28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kumimoji="1" lang="en-US" altLang="zh-CN" sz="2800" i="1" smtClean="0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kumimoji="1" lang="en-US" altLang="zh-CN" sz="2800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𝜋</m:t>
                                      </m:r>
                                    </m:num>
                                    <m:den>
                                      <m:r>
                                        <a:rPr kumimoji="1" lang="en-US" altLang="zh-CN" sz="2800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kumimoji="1" lang="zh-CN" altLang="en-US" sz="2800" dirty="0"/>
              </a:p>
            </p:txBody>
          </p:sp>
        </mc:Choice>
        <mc:Fallback xmlns="">
          <p:sp>
            <p:nvSpPr>
              <p:cNvPr id="54" name="文本框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8466" y="4078632"/>
                <a:ext cx="5124416" cy="741229"/>
              </a:xfrm>
              <a:prstGeom prst="rect">
                <a:avLst/>
              </a:prstGeom>
              <a:blipFill rotWithShape="0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圆角矩形 54"/>
          <p:cNvSpPr/>
          <p:nvPr/>
        </p:nvSpPr>
        <p:spPr>
          <a:xfrm>
            <a:off x="4223971" y="4049390"/>
            <a:ext cx="3060000" cy="81042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6" name="文本框 55"/>
          <p:cNvSpPr txBox="1"/>
          <p:nvPr/>
        </p:nvSpPr>
        <p:spPr>
          <a:xfrm>
            <a:off x="8282249" y="413529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0000FF"/>
                </a:solidFill>
                <a:latin typeface="SimHei" charset="-122"/>
                <a:ea typeface="SimHei" charset="-122"/>
                <a:cs typeface="SimHei" charset="-122"/>
              </a:rPr>
              <a:t>干涉静止</a:t>
            </a:r>
          </a:p>
        </p:txBody>
      </p:sp>
    </p:spTree>
    <p:extLst>
      <p:ext uri="{BB962C8B-B14F-4D97-AF65-F5344CB8AC3E}">
        <p14:creationId xmlns:p14="http://schemas.microsoft.com/office/powerpoint/2010/main" val="250762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0" dur="2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3" dur="2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4" grpId="0"/>
      <p:bldP spid="45" grpId="0"/>
      <p:bldP spid="46" grpId="0"/>
      <p:bldP spid="47" grpId="0"/>
      <p:bldP spid="48" grpId="0"/>
      <p:bldP spid="49" grpId="0"/>
      <p:bldP spid="50" grpId="0"/>
      <p:bldP spid="51" grpId="0" animBg="1"/>
      <p:bldP spid="52" grpId="0"/>
      <p:bldP spid="53" grpId="0"/>
      <p:bldP spid="54" grpId="0"/>
      <p:bldP spid="55" grpId="0" animBg="1"/>
      <p:bldP spid="5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图片 4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9459593" y="2263027"/>
            <a:ext cx="2974370" cy="103677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/>
              <p:cNvSpPr txBox="1"/>
              <p:nvPr/>
            </p:nvSpPr>
            <p:spPr>
              <a:xfrm>
                <a:off x="371588" y="298930"/>
                <a:ext cx="10987495" cy="13849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800" b="1" dirty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</a:rPr>
                  <a:t>例</a:t>
                </a:r>
                <a:r>
                  <a:rPr lang="en-US" altLang="zh-CN" sz="2800" b="1" dirty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</a:rPr>
                  <a:t>1:</a:t>
                </a:r>
                <a:r>
                  <a:rPr lang="zh-CN" altLang="en-US" sz="2800" b="1" dirty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</a:rPr>
                  <a:t>已知双缝夫琅和费衍射中，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solidFill>
                          <a:srgbClr val="7030A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𝑫</m:t>
                    </m:r>
                    <m:r>
                      <a:rPr lang="en-US" altLang="zh-CN" sz="2800" b="1" i="1" smtClean="0">
                        <a:solidFill>
                          <a:srgbClr val="7030A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=</m:t>
                    </m:r>
                    <m:r>
                      <a:rPr lang="en-US" altLang="zh-CN" sz="2800" b="1" i="1" smtClean="0">
                        <a:solidFill>
                          <a:srgbClr val="7030A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𝟓𝟎</m:t>
                    </m:r>
                    <m:r>
                      <a:rPr lang="en-US" altLang="zh-CN" sz="2800" b="1" i="1" smtClean="0">
                        <a:solidFill>
                          <a:srgbClr val="7030A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𝒄𝒎</m:t>
                    </m:r>
                  </m:oMath>
                </a14:m>
                <a:r>
                  <a:rPr lang="zh-CN" altLang="en-US" sz="2800" b="1" dirty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</a:rPr>
                  <a:t>，</a:t>
                </a:r>
                <a14:m>
                  <m:oMath xmlns:m="http://schemas.openxmlformats.org/officeDocument/2006/math">
                    <m:r>
                      <a:rPr lang="zh-CN" altLang="en-US" sz="2800" b="1" i="1" smtClean="0">
                        <a:solidFill>
                          <a:srgbClr val="7030A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𝝀</m:t>
                    </m:r>
                    <m:r>
                      <a:rPr lang="en-US" altLang="zh-CN" sz="2800" b="1" i="1">
                        <a:solidFill>
                          <a:srgbClr val="7030A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=</m:t>
                    </m:r>
                    <m:r>
                      <a:rPr lang="en-US" altLang="zh-CN" sz="2800" b="1" i="1" smtClean="0">
                        <a:solidFill>
                          <a:srgbClr val="7030A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𝟒𝟖𝟎</m:t>
                    </m:r>
                    <m:r>
                      <a:rPr lang="en-US" altLang="zh-CN" sz="2800" b="1" i="1" smtClean="0">
                        <a:solidFill>
                          <a:srgbClr val="7030A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𝒏𝒎</m:t>
                    </m:r>
                    <m:r>
                      <a:rPr lang="en-US" altLang="zh-CN" sz="2800" b="1" i="1">
                        <a:solidFill>
                          <a:srgbClr val="7030A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 </m:t>
                    </m:r>
                  </m:oMath>
                </a14:m>
                <a:r>
                  <a:rPr lang="zh-CN" altLang="en-US" sz="2800" b="1" dirty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</a:rPr>
                  <a:t>，</a:t>
                </a:r>
                <a:r>
                  <a:rPr lang="en-US" altLang="zh-CN" sz="2800" b="1" dirty="0">
                    <a:solidFill>
                      <a:srgbClr val="7030A0"/>
                    </a:solidFill>
                    <a:ea typeface="SimHei" charset="-122"/>
                    <a:cs typeface="SimHei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solidFill>
                          <a:srgbClr val="7030A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𝒅</m:t>
                    </m:r>
                    <m:r>
                      <a:rPr lang="en-US" altLang="zh-CN" sz="2800" b="1" i="1" smtClean="0">
                        <a:solidFill>
                          <a:srgbClr val="7030A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=</m:t>
                    </m:r>
                  </m:oMath>
                </a14:m>
                <a:endParaRPr lang="en-US" altLang="zh-CN" sz="2800" b="1" i="1" dirty="0">
                  <a:solidFill>
                    <a:srgbClr val="7030A0"/>
                  </a:solidFill>
                  <a:latin typeface="Cambria Math" charset="0"/>
                  <a:ea typeface="SimHei" charset="-122"/>
                  <a:cs typeface="SimHei" charset="-122"/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sz="2800" b="1" i="1" smtClean="0">
                        <a:solidFill>
                          <a:srgbClr val="7030A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𝟎</m:t>
                    </m:r>
                    <m:r>
                      <a:rPr lang="en-US" altLang="zh-CN" sz="2800" b="1" i="1" smtClean="0">
                        <a:solidFill>
                          <a:srgbClr val="7030A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.</m:t>
                    </m:r>
                    <m:r>
                      <a:rPr lang="en-US" altLang="zh-CN" sz="2800" b="1" i="1" smtClean="0">
                        <a:solidFill>
                          <a:srgbClr val="7030A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𝟏</m:t>
                    </m:r>
                    <m:r>
                      <a:rPr lang="en-US" altLang="zh-CN" sz="2800" b="1" i="1" smtClean="0">
                        <a:solidFill>
                          <a:srgbClr val="7030A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𝒎𝒎</m:t>
                    </m:r>
                    <m:r>
                      <a:rPr lang="en-US" altLang="zh-CN" sz="2800" b="1" i="1">
                        <a:solidFill>
                          <a:srgbClr val="7030A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 </m:t>
                    </m:r>
                  </m:oMath>
                </a14:m>
                <a:r>
                  <a:rPr lang="zh-CN" altLang="en-US" sz="2800" b="1" dirty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</a:rPr>
                  <a:t>，</a:t>
                </a:r>
                <a:r>
                  <a:rPr lang="en-US" altLang="zh-CN" sz="2800" b="1" dirty="0">
                    <a:solidFill>
                      <a:srgbClr val="7030A0"/>
                    </a:solidFill>
                    <a:ea typeface="SimHei" charset="-122"/>
                    <a:cs typeface="SimHei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solidFill>
                          <a:srgbClr val="7030A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𝒂</m:t>
                    </m:r>
                    <m:r>
                      <a:rPr lang="en-US" altLang="zh-CN" sz="2800" b="1" i="1">
                        <a:solidFill>
                          <a:srgbClr val="7030A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=</m:t>
                    </m:r>
                    <m:r>
                      <a:rPr lang="en-US" altLang="zh-CN" sz="2800" b="1" i="1" smtClean="0">
                        <a:solidFill>
                          <a:srgbClr val="7030A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𝟎</m:t>
                    </m:r>
                    <m:r>
                      <a:rPr lang="en-US" altLang="zh-CN" sz="2800" b="1" i="1" smtClean="0">
                        <a:solidFill>
                          <a:srgbClr val="7030A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.</m:t>
                    </m:r>
                    <m:r>
                      <a:rPr lang="en-US" altLang="zh-CN" sz="2800" b="1" i="1" smtClean="0">
                        <a:solidFill>
                          <a:srgbClr val="7030A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𝟎𝟐</m:t>
                    </m:r>
                    <m:r>
                      <a:rPr lang="en-US" altLang="zh-CN" sz="2800" b="1" i="1" smtClean="0">
                        <a:solidFill>
                          <a:srgbClr val="7030A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𝒎𝒎</m:t>
                    </m:r>
                    <m:r>
                      <a:rPr lang="en-US" altLang="zh-CN" sz="2800" b="1" i="1">
                        <a:solidFill>
                          <a:srgbClr val="7030A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 </m:t>
                    </m:r>
                  </m:oMath>
                </a14:m>
                <a:r>
                  <a:rPr lang="zh-CN" altLang="en-US" sz="2800" b="1" dirty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</a:rPr>
                  <a:t>，求</a:t>
                </a:r>
                <a:r>
                  <a:rPr lang="en-US" altLang="zh-CN" sz="2800" b="1" dirty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</a:rPr>
                  <a:t>(1)</a:t>
                </a:r>
                <a:r>
                  <a:rPr lang="zh-CN" altLang="en-US" sz="2800" b="1" dirty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</a:rPr>
                  <a:t>双缝衍射相邻两条明纹间距。</a:t>
                </a:r>
                <a:r>
                  <a:rPr lang="en-US" altLang="zh-CN" sz="2800" b="1" dirty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</a:rPr>
                  <a:t>(2)</a:t>
                </a:r>
                <a:r>
                  <a:rPr lang="zh-CN" altLang="en-US" sz="2800" b="1" dirty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</a:rPr>
                  <a:t>中</a:t>
                </a:r>
                <a:endParaRPr lang="en-US" altLang="zh-CN" sz="2800" b="1" dirty="0">
                  <a:solidFill>
                    <a:srgbClr val="7030A0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  <a:p>
                <a:r>
                  <a:rPr lang="zh-CN" altLang="en-US" sz="2800" b="1" dirty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</a:rPr>
                  <a:t>央包络线的宽度。</a:t>
                </a:r>
                <a:r>
                  <a:rPr lang="en-US" altLang="zh-CN" sz="2800" b="1" dirty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</a:rPr>
                  <a:t>(3)</a:t>
                </a:r>
                <a:r>
                  <a:rPr lang="zh-CN" altLang="en-US" sz="2800" b="1" dirty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</a:rPr>
                  <a:t>中央包络线中共包含了几条完整明纹。</a:t>
                </a:r>
              </a:p>
            </p:txBody>
          </p:sp>
        </mc:Choice>
        <mc:Fallback xmlns=""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588" y="298930"/>
                <a:ext cx="10987495" cy="1384995"/>
              </a:xfrm>
              <a:prstGeom prst="rect">
                <a:avLst/>
              </a:prstGeom>
              <a:blipFill rotWithShape="0">
                <a:blip r:embed="rId3"/>
                <a:stretch>
                  <a:fillRect l="-1165" t="-6167" b="-114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直线连接符 2"/>
          <p:cNvCxnSpPr/>
          <p:nvPr/>
        </p:nvCxnSpPr>
        <p:spPr>
          <a:xfrm>
            <a:off x="6855940" y="2329180"/>
            <a:ext cx="0" cy="86400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线连接符 4"/>
          <p:cNvCxnSpPr/>
          <p:nvPr/>
        </p:nvCxnSpPr>
        <p:spPr>
          <a:xfrm>
            <a:off x="6855940" y="1698553"/>
            <a:ext cx="0" cy="28800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线连接符 5"/>
          <p:cNvCxnSpPr/>
          <p:nvPr/>
        </p:nvCxnSpPr>
        <p:spPr>
          <a:xfrm flipH="1">
            <a:off x="10302163" y="1392237"/>
            <a:ext cx="0" cy="2580940"/>
          </a:xfrm>
          <a:prstGeom prst="line">
            <a:avLst/>
          </a:prstGeom>
          <a:ln w="635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线连接符 7"/>
          <p:cNvCxnSpPr/>
          <p:nvPr/>
        </p:nvCxnSpPr>
        <p:spPr>
          <a:xfrm>
            <a:off x="6855940" y="2784673"/>
            <a:ext cx="3434912" cy="0"/>
          </a:xfrm>
          <a:prstGeom prst="line">
            <a:avLst/>
          </a:prstGeom>
          <a:ln w="38100">
            <a:solidFill>
              <a:srgbClr val="CC00CC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线连接符 8"/>
          <p:cNvCxnSpPr/>
          <p:nvPr/>
        </p:nvCxnSpPr>
        <p:spPr>
          <a:xfrm>
            <a:off x="6402602" y="2343246"/>
            <a:ext cx="360000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线连接符 10"/>
          <p:cNvCxnSpPr/>
          <p:nvPr/>
        </p:nvCxnSpPr>
        <p:spPr>
          <a:xfrm>
            <a:off x="6402602" y="1969162"/>
            <a:ext cx="360000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线箭头连接符 11"/>
          <p:cNvCxnSpPr/>
          <p:nvPr/>
        </p:nvCxnSpPr>
        <p:spPr>
          <a:xfrm>
            <a:off x="6597750" y="1972484"/>
            <a:ext cx="0" cy="396000"/>
          </a:xfrm>
          <a:prstGeom prst="straightConnector1">
            <a:avLst/>
          </a:prstGeom>
          <a:ln w="38100">
            <a:solidFill>
              <a:srgbClr val="0066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/>
              <p:cNvSpPr txBox="1"/>
              <p:nvPr/>
            </p:nvSpPr>
            <p:spPr>
              <a:xfrm>
                <a:off x="6902321" y="2804261"/>
                <a:ext cx="31098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1" i="1" smtClean="0">
                          <a:latin typeface="Cambria Math" charset="0"/>
                        </a:rPr>
                        <m:t>𝑶</m:t>
                      </m:r>
                    </m:oMath>
                  </m:oMathPara>
                </a14:m>
                <a:endParaRPr kumimoji="1" lang="zh-CN" altLang="en-US" sz="2400" b="1" dirty="0"/>
              </a:p>
            </p:txBody>
          </p:sp>
        </mc:Choice>
        <mc:Fallback xmlns="">
          <p:sp>
            <p:nvSpPr>
              <p:cNvPr id="13" name="文本框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2321" y="2804261"/>
                <a:ext cx="310983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19608" r="-21569" b="-65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直线连接符 13"/>
          <p:cNvCxnSpPr/>
          <p:nvPr/>
        </p:nvCxnSpPr>
        <p:spPr>
          <a:xfrm>
            <a:off x="5941166" y="1969161"/>
            <a:ext cx="36000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线连接符 14"/>
          <p:cNvCxnSpPr/>
          <p:nvPr/>
        </p:nvCxnSpPr>
        <p:spPr>
          <a:xfrm>
            <a:off x="5941209" y="3178569"/>
            <a:ext cx="36000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线箭头连接符 15"/>
          <p:cNvCxnSpPr/>
          <p:nvPr/>
        </p:nvCxnSpPr>
        <p:spPr>
          <a:xfrm>
            <a:off x="6099335" y="1983230"/>
            <a:ext cx="0" cy="1209950"/>
          </a:xfrm>
          <a:prstGeom prst="straightConnector1">
            <a:avLst/>
          </a:prstGeom>
          <a:ln w="381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线连接符 16"/>
          <p:cNvCxnSpPr/>
          <p:nvPr/>
        </p:nvCxnSpPr>
        <p:spPr>
          <a:xfrm>
            <a:off x="6855940" y="3561886"/>
            <a:ext cx="0" cy="28800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/>
              <p:cNvSpPr txBox="1"/>
              <p:nvPr/>
            </p:nvSpPr>
            <p:spPr>
              <a:xfrm>
                <a:off x="6297357" y="1971100"/>
                <a:ext cx="27571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1" i="1" smtClean="0">
                          <a:solidFill>
                            <a:srgbClr val="006600"/>
                          </a:solidFill>
                          <a:latin typeface="Cambria Math" charset="0"/>
                        </a:rPr>
                        <m:t>𝒂</m:t>
                      </m:r>
                    </m:oMath>
                  </m:oMathPara>
                </a14:m>
                <a:endParaRPr kumimoji="1" lang="zh-CN" altLang="en-US" sz="2400" b="1" dirty="0">
                  <a:solidFill>
                    <a:srgbClr val="006600"/>
                  </a:solidFill>
                </a:endParaRPr>
              </a:p>
            </p:txBody>
          </p:sp>
        </mc:Choice>
        <mc:Fallback xmlns="">
          <p:sp>
            <p:nvSpPr>
              <p:cNvPr id="21" name="文本框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7357" y="1971100"/>
                <a:ext cx="275717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13333" r="-1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/>
              <p:cNvSpPr txBox="1"/>
              <p:nvPr/>
            </p:nvSpPr>
            <p:spPr>
              <a:xfrm>
                <a:off x="5974181" y="2396704"/>
                <a:ext cx="283732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1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𝒅</m:t>
                      </m:r>
                    </m:oMath>
                  </m:oMathPara>
                </a14:m>
                <a:endParaRPr kumimoji="1" lang="zh-CN" altLang="en-US" sz="2400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2" name="文本框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4181" y="2396704"/>
                <a:ext cx="283732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23404" r="-21277" b="-65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直线连接符 23"/>
          <p:cNvCxnSpPr/>
          <p:nvPr/>
        </p:nvCxnSpPr>
        <p:spPr>
          <a:xfrm flipV="1">
            <a:off x="6836837" y="2258422"/>
            <a:ext cx="3398105" cy="508143"/>
          </a:xfrm>
          <a:prstGeom prst="line">
            <a:avLst/>
          </a:prstGeom>
          <a:ln w="38100"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371587" y="1689403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解：</a:t>
            </a:r>
            <a:endParaRPr lang="zh-CN" altLang="en-US" sz="2800" b="1" dirty="0">
              <a:solidFill>
                <a:srgbClr val="FF0000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28" name="任意形状 27"/>
          <p:cNvSpPr/>
          <p:nvPr/>
        </p:nvSpPr>
        <p:spPr>
          <a:xfrm>
            <a:off x="8179973" y="2591069"/>
            <a:ext cx="45719" cy="181802"/>
          </a:xfrm>
          <a:custGeom>
            <a:avLst/>
            <a:gdLst>
              <a:gd name="connsiteX0" fmla="*/ 0 w 45329"/>
              <a:gd name="connsiteY0" fmla="*/ 0 h 239150"/>
              <a:gd name="connsiteX1" fmla="*/ 42203 w 45329"/>
              <a:gd name="connsiteY1" fmla="*/ 140677 h 239150"/>
              <a:gd name="connsiteX2" fmla="*/ 42203 w 45329"/>
              <a:gd name="connsiteY2" fmla="*/ 239150 h 239150"/>
              <a:gd name="connsiteX3" fmla="*/ 42203 w 45329"/>
              <a:gd name="connsiteY3" fmla="*/ 239150 h 239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329" h="239150">
                <a:moveTo>
                  <a:pt x="0" y="0"/>
                </a:moveTo>
                <a:cubicBezTo>
                  <a:pt x="17584" y="50409"/>
                  <a:pt x="35169" y="100819"/>
                  <a:pt x="42203" y="140677"/>
                </a:cubicBezTo>
                <a:cubicBezTo>
                  <a:pt x="49237" y="180535"/>
                  <a:pt x="42203" y="239150"/>
                  <a:pt x="42203" y="239150"/>
                </a:cubicBezTo>
                <a:lnTo>
                  <a:pt x="42203" y="239150"/>
                </a:lnTo>
              </a:path>
            </a:pathLst>
          </a:custGeom>
          <a:noFill/>
          <a:ln w="38100">
            <a:solidFill>
              <a:srgbClr val="00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本框 28"/>
              <p:cNvSpPr txBox="1"/>
              <p:nvPr/>
            </p:nvSpPr>
            <p:spPr>
              <a:xfrm>
                <a:off x="8392460" y="2488764"/>
                <a:ext cx="27571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1" i="1" smtClean="0">
                          <a:solidFill>
                            <a:srgbClr val="0066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𝜽</m:t>
                      </m:r>
                    </m:oMath>
                  </m:oMathPara>
                </a14:m>
                <a:endParaRPr kumimoji="1" lang="zh-CN" altLang="en-US" sz="2400" b="1" dirty="0">
                  <a:solidFill>
                    <a:srgbClr val="006600"/>
                  </a:solidFill>
                </a:endParaRPr>
              </a:p>
            </p:txBody>
          </p:sp>
        </mc:Choice>
        <mc:Fallback xmlns="">
          <p:sp>
            <p:nvSpPr>
              <p:cNvPr id="29" name="文本框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2460" y="2488764"/>
                <a:ext cx="275717" cy="369332"/>
              </a:xfrm>
              <a:prstGeom prst="rect">
                <a:avLst/>
              </a:prstGeom>
              <a:blipFill rotWithShape="0">
                <a:blip r:embed="rId7"/>
                <a:stretch>
                  <a:fillRect l="-24444" r="-24444" b="-81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直线箭头连接符 29"/>
          <p:cNvCxnSpPr/>
          <p:nvPr/>
        </p:nvCxnSpPr>
        <p:spPr>
          <a:xfrm>
            <a:off x="6875686" y="3748090"/>
            <a:ext cx="3401098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本框 31"/>
              <p:cNvSpPr txBox="1"/>
              <p:nvPr/>
            </p:nvSpPr>
            <p:spPr>
              <a:xfrm>
                <a:off x="8407034" y="3561886"/>
                <a:ext cx="315792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1" i="1" smtClean="0">
                          <a:latin typeface="Cambria Math" charset="0"/>
                        </a:rPr>
                        <m:t>𝑫</m:t>
                      </m:r>
                    </m:oMath>
                  </m:oMathPara>
                </a14:m>
                <a:endParaRPr kumimoji="1" lang="zh-CN" altLang="en-US" sz="2400" b="1" dirty="0"/>
              </a:p>
            </p:txBody>
          </p:sp>
        </mc:Choice>
        <mc:Fallback xmlns="">
          <p:sp>
            <p:nvSpPr>
              <p:cNvPr id="32" name="文本框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7034" y="3561886"/>
                <a:ext cx="315792" cy="369332"/>
              </a:xfrm>
              <a:prstGeom prst="rect">
                <a:avLst/>
              </a:prstGeom>
              <a:blipFill rotWithShape="0">
                <a:blip r:embed="rId8"/>
                <a:stretch>
                  <a:fillRect l="-19231" r="-19231" b="-49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本框 32"/>
              <p:cNvSpPr txBox="1"/>
              <p:nvPr/>
            </p:nvSpPr>
            <p:spPr>
              <a:xfrm>
                <a:off x="9917299" y="1272950"/>
                <a:ext cx="2965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1" i="1" smtClean="0">
                          <a:latin typeface="Cambria Math" charset="0"/>
                        </a:rPr>
                        <m:t>𝑷</m:t>
                      </m:r>
                    </m:oMath>
                  </m:oMathPara>
                </a14:m>
                <a:endParaRPr kumimoji="1" lang="zh-CN" altLang="en-US" sz="2400" b="1" dirty="0"/>
              </a:p>
            </p:txBody>
          </p:sp>
        </mc:Choice>
        <mc:Fallback xmlns="">
          <p:sp>
            <p:nvSpPr>
              <p:cNvPr id="33" name="文本框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17299" y="1272950"/>
                <a:ext cx="296555" cy="369332"/>
              </a:xfrm>
              <a:prstGeom prst="rect">
                <a:avLst/>
              </a:prstGeom>
              <a:blipFill rotWithShape="0">
                <a:blip r:embed="rId9"/>
                <a:stretch>
                  <a:fillRect l="-20408" r="-18367" b="-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直线连接符 33"/>
          <p:cNvCxnSpPr/>
          <p:nvPr/>
        </p:nvCxnSpPr>
        <p:spPr>
          <a:xfrm>
            <a:off x="10551153" y="2301043"/>
            <a:ext cx="36000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线箭头连接符 35"/>
          <p:cNvCxnSpPr/>
          <p:nvPr/>
        </p:nvCxnSpPr>
        <p:spPr>
          <a:xfrm flipH="1">
            <a:off x="10705513" y="2315112"/>
            <a:ext cx="0" cy="934340"/>
          </a:xfrm>
          <a:prstGeom prst="straightConnector1">
            <a:avLst/>
          </a:prstGeom>
          <a:ln w="381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本框 39"/>
              <p:cNvSpPr txBox="1"/>
              <p:nvPr/>
            </p:nvSpPr>
            <p:spPr>
              <a:xfrm>
                <a:off x="10586265" y="2595156"/>
                <a:ext cx="262892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1" i="1" smtClean="0">
                          <a:latin typeface="Cambria Math" charset="0"/>
                        </a:rPr>
                        <m:t>𝒙</m:t>
                      </m:r>
                    </m:oMath>
                  </m:oMathPara>
                </a14:m>
                <a:endParaRPr kumimoji="1" lang="zh-CN" altLang="en-US" sz="2400" b="1" dirty="0"/>
              </a:p>
            </p:txBody>
          </p:sp>
        </mc:Choice>
        <mc:Fallback xmlns="">
          <p:sp>
            <p:nvSpPr>
              <p:cNvPr id="40" name="文本框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86265" y="2595156"/>
                <a:ext cx="262892" cy="369332"/>
              </a:xfrm>
              <a:prstGeom prst="rect">
                <a:avLst/>
              </a:prstGeom>
              <a:blipFill rotWithShape="0">
                <a:blip r:embed="rId10"/>
                <a:stretch>
                  <a:fillRect l="-13953" r="-1395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文本框 40"/>
          <p:cNvSpPr txBox="1"/>
          <p:nvPr/>
        </p:nvSpPr>
        <p:spPr>
          <a:xfrm>
            <a:off x="1086755" y="1689137"/>
            <a:ext cx="7232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latin typeface="SimHei" charset="-122"/>
                <a:ea typeface="SimHei" charset="-122"/>
                <a:cs typeface="SimHei" charset="-122"/>
              </a:rPr>
              <a:t>(1)</a:t>
            </a:r>
            <a:endParaRPr lang="zh-CN" altLang="en-US" sz="2800" b="1" dirty="0">
              <a:latin typeface="SimHei" charset="-122"/>
              <a:ea typeface="SimHei" charset="-122"/>
              <a:cs typeface="SimHei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本框 41"/>
              <p:cNvSpPr txBox="1"/>
              <p:nvPr/>
            </p:nvSpPr>
            <p:spPr>
              <a:xfrm>
                <a:off x="1822295" y="1709050"/>
                <a:ext cx="1492396" cy="806631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∆</m:t>
                      </m:r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𝑥</m:t>
                      </m:r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28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𝐷</m:t>
                          </m:r>
                        </m:num>
                        <m:den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𝑑</m:t>
                          </m:r>
                        </m:den>
                      </m:f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𝜆</m:t>
                      </m:r>
                    </m:oMath>
                  </m:oMathPara>
                </a14:m>
                <a:endParaRPr kumimoji="1" lang="zh-CN" altLang="en-US" sz="2800" b="1" dirty="0"/>
              </a:p>
            </p:txBody>
          </p:sp>
        </mc:Choice>
        <mc:Fallback xmlns="">
          <p:sp>
            <p:nvSpPr>
              <p:cNvPr id="42" name="文本框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2295" y="1709050"/>
                <a:ext cx="1492396" cy="806631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本框 42"/>
              <p:cNvSpPr txBox="1"/>
              <p:nvPr/>
            </p:nvSpPr>
            <p:spPr>
              <a:xfrm>
                <a:off x="1059392" y="2563730"/>
                <a:ext cx="4686283" cy="818237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28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0.05</m:t>
                          </m:r>
                        </m:num>
                        <m:den>
                          <m:sSup>
                            <m:sSupPr>
                              <m:ctrlPr>
                                <a:rPr kumimoji="1" lang="en-US" altLang="zh-CN" sz="2800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kumimoji="1" lang="en-US" altLang="zh-CN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−4</m:t>
                              </m:r>
                            </m:sup>
                          </m:sSup>
                        </m:den>
                      </m:f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×480×</m:t>
                      </m:r>
                      <m:sSup>
                        <m:sSupPr>
                          <m:ctrlPr>
                            <a:rPr kumimoji="1" lang="en-US" altLang="zh-CN" sz="28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10</m:t>
                          </m:r>
                        </m:e>
                        <m:sup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−9</m:t>
                          </m:r>
                        </m:sup>
                      </m:sSup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=2.4</m:t>
                      </m:r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𝑚𝑚</m:t>
                      </m:r>
                    </m:oMath>
                  </m:oMathPara>
                </a14:m>
                <a:endParaRPr kumimoji="1" lang="zh-CN" altLang="en-US" sz="2800" b="1" dirty="0"/>
              </a:p>
            </p:txBody>
          </p:sp>
        </mc:Choice>
        <mc:Fallback xmlns="">
          <p:sp>
            <p:nvSpPr>
              <p:cNvPr id="43" name="文本框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9392" y="2563730"/>
                <a:ext cx="4686283" cy="818237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文本框 44"/>
          <p:cNvSpPr txBox="1"/>
          <p:nvPr/>
        </p:nvSpPr>
        <p:spPr>
          <a:xfrm>
            <a:off x="461354" y="3588276"/>
            <a:ext cx="7232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latin typeface="SimHei" charset="-122"/>
                <a:ea typeface="SimHei" charset="-122"/>
                <a:cs typeface="SimHei" charset="-122"/>
              </a:rPr>
              <a:t>(2)</a:t>
            </a:r>
            <a:endParaRPr lang="zh-CN" altLang="en-US" sz="2800" b="1" dirty="0">
              <a:latin typeface="SimHei" charset="-122"/>
              <a:ea typeface="SimHei" charset="-122"/>
              <a:cs typeface="SimHei" charset="-122"/>
            </a:endParaRPr>
          </a:p>
        </p:txBody>
      </p:sp>
      <p:cxnSp>
        <p:nvCxnSpPr>
          <p:cNvPr id="46" name="直线连接符 45"/>
          <p:cNvCxnSpPr/>
          <p:nvPr/>
        </p:nvCxnSpPr>
        <p:spPr>
          <a:xfrm>
            <a:off x="10551153" y="3249452"/>
            <a:ext cx="36000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本框 48"/>
              <p:cNvSpPr txBox="1"/>
              <p:nvPr/>
            </p:nvSpPr>
            <p:spPr>
              <a:xfrm>
                <a:off x="1376964" y="3634442"/>
                <a:ext cx="1753685" cy="430887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𝑎</m:t>
                      </m:r>
                      <m:func>
                        <m:funcPr>
                          <m:ctrlPr>
                            <a:rPr kumimoji="1" lang="en-US" altLang="zh-CN" sz="28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2800" b="0" i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sin</m:t>
                          </m:r>
                        </m:fName>
                        <m:e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𝜃</m:t>
                          </m:r>
                        </m:e>
                      </m:func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𝜆</m:t>
                      </m:r>
                    </m:oMath>
                  </m:oMathPara>
                </a14:m>
                <a:endParaRPr kumimoji="1" lang="zh-CN" altLang="en-US" sz="2800" b="1" dirty="0"/>
              </a:p>
            </p:txBody>
          </p:sp>
        </mc:Choice>
        <mc:Fallback xmlns="">
          <p:sp>
            <p:nvSpPr>
              <p:cNvPr id="49" name="文本框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6964" y="3634442"/>
                <a:ext cx="1753685" cy="430887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文本框 49"/>
              <p:cNvSpPr txBox="1"/>
              <p:nvPr/>
            </p:nvSpPr>
            <p:spPr>
              <a:xfrm>
                <a:off x="1051156" y="4340062"/>
                <a:ext cx="2055113" cy="430887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𝑥</m:t>
                      </m:r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=2</m:t>
                      </m:r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𝐷</m:t>
                      </m:r>
                      <m:func>
                        <m:funcPr>
                          <m:ctrlPr>
                            <a:rPr kumimoji="1" lang="en-US" altLang="zh-CN" sz="28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2800" b="0" i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tan</m:t>
                          </m:r>
                        </m:fName>
                        <m:e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kumimoji="1" lang="zh-CN" altLang="en-US" sz="2800" b="1" dirty="0"/>
              </a:p>
            </p:txBody>
          </p:sp>
        </mc:Choice>
        <mc:Fallback xmlns="">
          <p:sp>
            <p:nvSpPr>
              <p:cNvPr id="50" name="文本框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156" y="4340062"/>
                <a:ext cx="2055113" cy="430887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文本框 50"/>
              <p:cNvSpPr txBox="1"/>
              <p:nvPr/>
            </p:nvSpPr>
            <p:spPr>
              <a:xfrm>
                <a:off x="3130649" y="4122941"/>
                <a:ext cx="4355103" cy="806567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≈2</m:t>
                      </m:r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𝐷</m:t>
                      </m:r>
                      <m:func>
                        <m:funcPr>
                          <m:ctrlPr>
                            <a:rPr kumimoji="1" lang="en-US" altLang="zh-CN" sz="28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2800" b="0" i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sin</m:t>
                          </m:r>
                        </m:fName>
                        <m:e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𝜃</m:t>
                          </m:r>
                        </m:e>
                      </m:func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=2</m:t>
                      </m:r>
                      <m:f>
                        <m:fPr>
                          <m:ctrlPr>
                            <a:rPr kumimoji="1" lang="mr-IN" altLang="zh-CN" sz="28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𝐷</m:t>
                          </m:r>
                        </m:num>
                        <m:den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𝑎</m:t>
                          </m:r>
                        </m:den>
                      </m:f>
                      <m:r>
                        <a:rPr kumimoji="1" lang="mr-IN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𝜆</m:t>
                      </m:r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=2.4</m:t>
                      </m:r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𝑐𝑚</m:t>
                      </m:r>
                    </m:oMath>
                  </m:oMathPara>
                </a14:m>
                <a:endParaRPr kumimoji="1" lang="zh-CN" altLang="en-US" sz="2800" b="1" dirty="0"/>
              </a:p>
            </p:txBody>
          </p:sp>
        </mc:Choice>
        <mc:Fallback xmlns="">
          <p:sp>
            <p:nvSpPr>
              <p:cNvPr id="51" name="文本框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0649" y="4122941"/>
                <a:ext cx="4355103" cy="806567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文本框 51"/>
          <p:cNvSpPr txBox="1"/>
          <p:nvPr/>
        </p:nvSpPr>
        <p:spPr>
          <a:xfrm>
            <a:off x="461353" y="4921531"/>
            <a:ext cx="64684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latin typeface="SimHei" charset="-122"/>
                <a:ea typeface="SimHei" charset="-122"/>
                <a:cs typeface="SimHei" charset="-122"/>
              </a:rPr>
              <a:t>(3)</a:t>
            </a:r>
            <a:r>
              <a:rPr lang="zh-CN" altLang="en-US" sz="2800" b="1" dirty="0">
                <a:latin typeface="SimHei" charset="-122"/>
                <a:ea typeface="SimHei" charset="-122"/>
                <a:cs typeface="SimHei" charset="-122"/>
              </a:rPr>
              <a:t>包络线的第一极小对应的衍射角为：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文本框 52"/>
              <p:cNvSpPr txBox="1"/>
              <p:nvPr/>
            </p:nvSpPr>
            <p:spPr>
              <a:xfrm>
                <a:off x="6915722" y="4980110"/>
                <a:ext cx="1889428" cy="430887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𝑎</m:t>
                      </m:r>
                      <m:func>
                        <m:funcPr>
                          <m:ctrlPr>
                            <a:rPr kumimoji="1" lang="en-US" altLang="zh-CN" sz="28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2800" b="0" i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sin</m:t>
                          </m:r>
                        </m:fName>
                        <m:e>
                          <m:sSub>
                            <m:sSubPr>
                              <m:ctrlPr>
                                <a:rPr kumimoji="1" lang="en-US" altLang="zh-CN" sz="2800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kumimoji="1" lang="en-US" altLang="zh-CN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</m:t>
                              </m:r>
                            </m:sub>
                          </m:sSub>
                        </m:e>
                      </m:func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𝜆</m:t>
                      </m:r>
                    </m:oMath>
                  </m:oMathPara>
                </a14:m>
                <a:endParaRPr kumimoji="1" lang="zh-CN" altLang="en-US" sz="2800" b="1" dirty="0"/>
              </a:p>
            </p:txBody>
          </p:sp>
        </mc:Choice>
        <mc:Fallback xmlns="">
          <p:sp>
            <p:nvSpPr>
              <p:cNvPr id="53" name="文本框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5722" y="4980110"/>
                <a:ext cx="1889428" cy="430887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文本框 53"/>
              <p:cNvSpPr txBox="1"/>
              <p:nvPr/>
            </p:nvSpPr>
            <p:spPr>
              <a:xfrm>
                <a:off x="937589" y="5421705"/>
                <a:ext cx="507222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800" b="1" dirty="0">
                    <a:latin typeface="SimHei" charset="-122"/>
                    <a:ea typeface="SimHei" charset="-122"/>
                    <a:cs typeface="SimHei" charset="-122"/>
                  </a:rPr>
                  <a:t>设中央包络线内共有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latin typeface="Cambria Math" charset="0"/>
                        <a:ea typeface="SimHei" charset="-122"/>
                        <a:cs typeface="SimHei" charset="-122"/>
                      </a:rPr>
                      <m:t>𝒌</m:t>
                    </m:r>
                  </m:oMath>
                </a14:m>
                <a:r>
                  <a:rPr lang="zh-CN" altLang="en-US" sz="2800" b="1" dirty="0">
                    <a:latin typeface="SimHei" charset="-122"/>
                    <a:ea typeface="SimHei" charset="-122"/>
                    <a:cs typeface="SimHei" charset="-122"/>
                  </a:rPr>
                  <a:t>级明纹：</a:t>
                </a:r>
              </a:p>
            </p:txBody>
          </p:sp>
        </mc:Choice>
        <mc:Fallback xmlns="">
          <p:sp>
            <p:nvSpPr>
              <p:cNvPr id="54" name="文本框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7589" y="5421705"/>
                <a:ext cx="5072222" cy="523220"/>
              </a:xfrm>
              <a:prstGeom prst="rect">
                <a:avLst/>
              </a:prstGeom>
              <a:blipFill rotWithShape="0">
                <a:blip r:embed="rId17"/>
                <a:stretch>
                  <a:fillRect l="-2524" t="-13953" r="-962" b="-290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文本框 54"/>
              <p:cNvSpPr txBox="1"/>
              <p:nvPr/>
            </p:nvSpPr>
            <p:spPr>
              <a:xfrm>
                <a:off x="6009530" y="5467766"/>
                <a:ext cx="2098843" cy="430887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𝑑</m:t>
                      </m:r>
                      <m:func>
                        <m:funcPr>
                          <m:ctrlPr>
                            <a:rPr kumimoji="1" lang="en-US" altLang="zh-CN" sz="28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2800">
                              <a:latin typeface="Cambria Math" charset="0"/>
                            </a:rPr>
                            <m:t>sin</m:t>
                          </m:r>
                        </m:fName>
                        <m:e>
                          <m:sSub>
                            <m:sSubPr>
                              <m:ctrlPr>
                                <a:rPr kumimoji="1" lang="en-US" altLang="zh-CN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80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kumimoji="1" lang="en-US" altLang="zh-CN" sz="2800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e>
                      </m:func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𝑘</m:t>
                      </m:r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𝜆</m:t>
                      </m:r>
                    </m:oMath>
                  </m:oMathPara>
                </a14:m>
                <a:endParaRPr kumimoji="1" lang="zh-CN" altLang="en-US" sz="3200" b="1" dirty="0"/>
              </a:p>
            </p:txBody>
          </p:sp>
        </mc:Choice>
        <mc:Fallback xmlns="">
          <p:sp>
            <p:nvSpPr>
              <p:cNvPr id="55" name="文本框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9530" y="5467766"/>
                <a:ext cx="2098843" cy="430887"/>
              </a:xfrm>
              <a:prstGeom prst="rect">
                <a:avLst/>
              </a:prstGeom>
              <a:blipFill rotWithShape="0">
                <a:blip r:embed="rId18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文本框 55"/>
              <p:cNvSpPr txBox="1"/>
              <p:nvPr/>
            </p:nvSpPr>
            <p:spPr>
              <a:xfrm>
                <a:off x="1130278" y="5936948"/>
                <a:ext cx="1661737" cy="817981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zh-CN" sz="28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𝑑</m:t>
                          </m:r>
                        </m:num>
                        <m:den>
                          <m:r>
                            <a:rPr kumimoji="1" lang="en-US" altLang="zh-CN" sz="2800" b="0" i="1" smtClean="0">
                              <a:latin typeface="Cambria Math" charset="0"/>
                            </a:rPr>
                            <m:t>𝑎</m:t>
                          </m:r>
                        </m:den>
                      </m:f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𝑘</m:t>
                      </m:r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=5</m:t>
                      </m:r>
                    </m:oMath>
                  </m:oMathPara>
                </a14:m>
                <a:endParaRPr kumimoji="1" lang="zh-CN" altLang="en-US" sz="3200" b="1" dirty="0"/>
              </a:p>
            </p:txBody>
          </p:sp>
        </mc:Choice>
        <mc:Fallback xmlns="">
          <p:sp>
            <p:nvSpPr>
              <p:cNvPr id="56" name="文本框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0278" y="5936948"/>
                <a:ext cx="1661737" cy="817981"/>
              </a:xfrm>
              <a:prstGeom prst="rect">
                <a:avLst/>
              </a:prstGeom>
              <a:blipFill rotWithShape="0">
                <a:blip r:embed="rId19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文本框 56"/>
              <p:cNvSpPr txBox="1"/>
              <p:nvPr/>
            </p:nvSpPr>
            <p:spPr>
              <a:xfrm>
                <a:off x="2834219" y="6084328"/>
                <a:ext cx="183575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800" b="1" dirty="0">
                    <a:solidFill>
                      <a:srgbClr val="0000FF"/>
                    </a:solidFill>
                    <a:latin typeface="SimHei" charset="-122"/>
                    <a:ea typeface="SimHei" charset="-122"/>
                    <a:cs typeface="SimHei" charset="-122"/>
                  </a:rPr>
                  <a:t>第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solidFill>
                          <a:srgbClr val="0000FF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𝟓</m:t>
                    </m:r>
                  </m:oMath>
                </a14:m>
                <a:r>
                  <a:rPr lang="zh-CN" altLang="en-US" sz="2800" b="1" dirty="0">
                    <a:solidFill>
                      <a:srgbClr val="0000FF"/>
                    </a:solidFill>
                    <a:latin typeface="SimHei" charset="-122"/>
                    <a:ea typeface="SimHei" charset="-122"/>
                    <a:cs typeface="SimHei" charset="-122"/>
                  </a:rPr>
                  <a:t>级缺级</a:t>
                </a:r>
              </a:p>
            </p:txBody>
          </p:sp>
        </mc:Choice>
        <mc:Fallback xmlns="">
          <p:sp>
            <p:nvSpPr>
              <p:cNvPr id="57" name="文本框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4219" y="6084328"/>
                <a:ext cx="1835759" cy="523220"/>
              </a:xfrm>
              <a:prstGeom prst="rect">
                <a:avLst/>
              </a:prstGeom>
              <a:blipFill rotWithShape="0">
                <a:blip r:embed="rId20"/>
                <a:stretch>
                  <a:fillRect l="-6977" t="-13953" r="-5316" b="-290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文本框 57"/>
              <p:cNvSpPr txBox="1"/>
              <p:nvPr/>
            </p:nvSpPr>
            <p:spPr>
              <a:xfrm>
                <a:off x="5181455" y="6084328"/>
                <a:ext cx="506741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800" b="1" dirty="0">
                    <a:latin typeface="SimHei" charset="-122"/>
                    <a:ea typeface="SimHei" charset="-122"/>
                    <a:cs typeface="SimHei" charset="-122"/>
                  </a:rPr>
                  <a:t>一共包含了条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solidFill>
                          <a:srgbClr val="FF000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𝟐</m:t>
                    </m:r>
                    <m:r>
                      <a:rPr lang="en-US" altLang="zh-CN" sz="2800" b="1" i="1" smtClean="0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  <m:r>
                      <a:rPr lang="en-US" altLang="zh-CN" sz="2800" b="1" i="1" smtClean="0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𝟒</m:t>
                    </m:r>
                    <m:r>
                      <a:rPr lang="en-US" altLang="zh-CN" sz="2800" b="1" i="1" smtClean="0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r>
                      <a:rPr lang="en-US" altLang="zh-CN" sz="2800" b="1" i="1" smtClean="0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𝟏</m:t>
                    </m:r>
                    <m:r>
                      <a:rPr lang="en-US" altLang="zh-CN" sz="2800" b="1" i="1" smtClean="0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US" altLang="zh-CN" sz="2800" b="1" i="1" smtClean="0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𝟗</m:t>
                    </m:r>
                  </m:oMath>
                </a14:m>
                <a:r>
                  <a:rPr lang="zh-CN" altLang="en-US" sz="2800" b="1" dirty="0">
                    <a:latin typeface="SimHei" charset="-122"/>
                    <a:ea typeface="SimHei" charset="-122"/>
                    <a:cs typeface="SimHei" charset="-122"/>
                  </a:rPr>
                  <a:t>明纹</a:t>
                </a:r>
                <a:endParaRPr lang="zh-CN" altLang="en-US" sz="2800" b="1" dirty="0">
                  <a:solidFill>
                    <a:schemeClr val="tx1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58" name="文本框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1455" y="6084328"/>
                <a:ext cx="5067413" cy="523220"/>
              </a:xfrm>
              <a:prstGeom prst="rect">
                <a:avLst/>
              </a:prstGeom>
              <a:blipFill rotWithShape="0">
                <a:blip r:embed="rId21"/>
                <a:stretch>
                  <a:fillRect l="-2527" t="-13953" r="-1203" b="-290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38621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4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4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4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5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/>
      <p:bldP spid="40" grpId="0" animBg="1"/>
      <p:bldP spid="41" grpId="0"/>
      <p:bldP spid="42" grpId="0"/>
      <p:bldP spid="43" grpId="0"/>
      <p:bldP spid="45" grpId="0"/>
      <p:bldP spid="49" grpId="0"/>
      <p:bldP spid="50" grpId="0"/>
      <p:bldP spid="51" grpId="0"/>
      <p:bldP spid="52" grpId="0"/>
      <p:bldP spid="53" grpId="0"/>
      <p:bldP spid="54" grpId="0"/>
      <p:bldP spid="55" grpId="0"/>
      <p:bldP spid="56" grpId="0"/>
      <p:bldP spid="57" grpId="0"/>
      <p:bldP spid="5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/>
              <p:cNvSpPr txBox="1"/>
              <p:nvPr/>
            </p:nvSpPr>
            <p:spPr>
              <a:xfrm>
                <a:off x="371588" y="298930"/>
                <a:ext cx="10807959" cy="954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800" b="1" dirty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</a:rPr>
                  <a:t>例</a:t>
                </a:r>
                <a:r>
                  <a:rPr lang="en-US" altLang="zh-CN" sz="2800" b="1" dirty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</a:rPr>
                  <a:t>1:</a:t>
                </a:r>
                <a:r>
                  <a:rPr lang="zh-CN" altLang="en-US" sz="2800" b="1" dirty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</a:rPr>
                  <a:t>已知双缝夫琅和费衍射中，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solidFill>
                          <a:srgbClr val="7030A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𝑫</m:t>
                    </m:r>
                    <m:r>
                      <a:rPr lang="en-US" altLang="zh-CN" sz="2800" b="1" i="1" smtClean="0">
                        <a:solidFill>
                          <a:srgbClr val="7030A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=</m:t>
                    </m:r>
                    <m:r>
                      <a:rPr lang="en-US" altLang="zh-CN" sz="2800" b="1" i="1" smtClean="0">
                        <a:solidFill>
                          <a:srgbClr val="7030A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𝟓𝟎</m:t>
                    </m:r>
                    <m:r>
                      <a:rPr lang="en-US" altLang="zh-CN" sz="2800" b="1" i="1" smtClean="0">
                        <a:solidFill>
                          <a:srgbClr val="7030A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𝒄𝒎</m:t>
                    </m:r>
                  </m:oMath>
                </a14:m>
                <a:r>
                  <a:rPr lang="zh-CN" altLang="en-US" sz="2800" b="1" dirty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</a:rPr>
                  <a:t>，</a:t>
                </a:r>
                <a14:m>
                  <m:oMath xmlns:m="http://schemas.openxmlformats.org/officeDocument/2006/math">
                    <m:r>
                      <a:rPr lang="zh-CN" altLang="en-US" sz="2800" b="1" i="1" smtClean="0">
                        <a:solidFill>
                          <a:srgbClr val="7030A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𝝀</m:t>
                    </m:r>
                    <m:r>
                      <a:rPr lang="en-US" altLang="zh-CN" sz="2800" b="1" i="1">
                        <a:solidFill>
                          <a:srgbClr val="7030A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=</m:t>
                    </m:r>
                    <m:r>
                      <a:rPr lang="en-US" altLang="zh-CN" sz="2800" b="1" i="1" smtClean="0">
                        <a:solidFill>
                          <a:srgbClr val="7030A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𝟒𝟖𝟎</m:t>
                    </m:r>
                    <m:r>
                      <a:rPr lang="en-US" altLang="zh-CN" sz="2800" b="1" i="1" smtClean="0">
                        <a:solidFill>
                          <a:srgbClr val="7030A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𝒏𝒎</m:t>
                    </m:r>
                    <m:r>
                      <a:rPr lang="en-US" altLang="zh-CN" sz="2800" b="1" i="1">
                        <a:solidFill>
                          <a:srgbClr val="7030A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 </m:t>
                    </m:r>
                  </m:oMath>
                </a14:m>
                <a:r>
                  <a:rPr lang="zh-CN" altLang="en-US" sz="2800" b="1" dirty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</a:rPr>
                  <a:t>，</a:t>
                </a:r>
                <a:r>
                  <a:rPr lang="en-US" altLang="zh-CN" sz="2800" b="1" dirty="0">
                    <a:solidFill>
                      <a:srgbClr val="7030A0"/>
                    </a:solidFill>
                    <a:ea typeface="SimHei" charset="-122"/>
                    <a:cs typeface="SimHei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solidFill>
                          <a:srgbClr val="7030A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𝒅</m:t>
                    </m:r>
                    <m:r>
                      <a:rPr lang="en-US" altLang="zh-CN" sz="2800" b="1" i="1" smtClean="0">
                        <a:solidFill>
                          <a:srgbClr val="7030A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=</m:t>
                    </m:r>
                  </m:oMath>
                </a14:m>
                <a:endParaRPr lang="en-US" altLang="zh-CN" sz="2800" b="1" i="1" dirty="0">
                  <a:solidFill>
                    <a:srgbClr val="7030A0"/>
                  </a:solidFill>
                  <a:latin typeface="Cambria Math" charset="0"/>
                  <a:ea typeface="SimHei" charset="-122"/>
                  <a:cs typeface="SimHei" charset="-122"/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sz="2800" b="1" i="1" smtClean="0">
                        <a:solidFill>
                          <a:srgbClr val="7030A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𝟎</m:t>
                    </m:r>
                    <m:r>
                      <a:rPr lang="en-US" altLang="zh-CN" sz="2800" b="1" i="1" smtClean="0">
                        <a:solidFill>
                          <a:srgbClr val="7030A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.</m:t>
                    </m:r>
                    <m:r>
                      <a:rPr lang="en-US" altLang="zh-CN" sz="2800" b="1" i="1" smtClean="0">
                        <a:solidFill>
                          <a:srgbClr val="7030A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𝟏</m:t>
                    </m:r>
                    <m:r>
                      <a:rPr lang="en-US" altLang="zh-CN" sz="2800" b="1" i="1" smtClean="0">
                        <a:solidFill>
                          <a:srgbClr val="7030A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𝒎𝒎</m:t>
                    </m:r>
                    <m:r>
                      <a:rPr lang="en-US" altLang="zh-CN" sz="2800" b="1" i="1">
                        <a:solidFill>
                          <a:srgbClr val="7030A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 </m:t>
                    </m:r>
                  </m:oMath>
                </a14:m>
                <a:r>
                  <a:rPr lang="zh-CN" altLang="en-US" sz="2800" b="1" dirty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</a:rPr>
                  <a:t>，</a:t>
                </a:r>
                <a:r>
                  <a:rPr lang="en-US" altLang="zh-CN" sz="2800" b="1" dirty="0">
                    <a:solidFill>
                      <a:srgbClr val="7030A0"/>
                    </a:solidFill>
                    <a:ea typeface="SimHei" charset="-122"/>
                    <a:cs typeface="SimHei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solidFill>
                          <a:srgbClr val="7030A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𝒂</m:t>
                    </m:r>
                    <m:r>
                      <a:rPr lang="en-US" altLang="zh-CN" sz="2800" b="1" i="1">
                        <a:solidFill>
                          <a:srgbClr val="7030A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=</m:t>
                    </m:r>
                    <m:r>
                      <a:rPr lang="en-US" altLang="zh-CN" sz="2800" b="1" i="1" smtClean="0">
                        <a:solidFill>
                          <a:srgbClr val="7030A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𝟎</m:t>
                    </m:r>
                    <m:r>
                      <a:rPr lang="en-US" altLang="zh-CN" sz="2800" b="1" i="1" smtClean="0">
                        <a:solidFill>
                          <a:srgbClr val="7030A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.</m:t>
                    </m:r>
                    <m:r>
                      <a:rPr lang="en-US" altLang="zh-CN" sz="2800" b="1" i="1" smtClean="0">
                        <a:solidFill>
                          <a:srgbClr val="7030A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𝟎𝟐</m:t>
                    </m:r>
                    <m:r>
                      <a:rPr lang="en-US" altLang="zh-CN" sz="2800" b="1" i="1" smtClean="0">
                        <a:solidFill>
                          <a:srgbClr val="7030A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𝒎𝒎</m:t>
                    </m:r>
                    <m:r>
                      <a:rPr lang="en-US" altLang="zh-CN" sz="2800" b="1" i="1">
                        <a:solidFill>
                          <a:srgbClr val="7030A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 </m:t>
                    </m:r>
                  </m:oMath>
                </a14:m>
                <a:r>
                  <a:rPr lang="zh-CN" altLang="en-US" sz="2800" b="1" dirty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</a:rPr>
                  <a:t>，求</a:t>
                </a:r>
                <a:r>
                  <a:rPr lang="en-US" altLang="zh-CN" sz="2800" b="1" dirty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</a:rPr>
                  <a:t>(4)</a:t>
                </a:r>
                <a:r>
                  <a:rPr lang="zh-CN" altLang="en-US" sz="2800" b="1" dirty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</a:rPr>
                  <a:t>双缝衍射第一级明纹的相对强度。</a:t>
                </a:r>
                <a:endParaRPr lang="en-US" altLang="zh-CN" sz="2800" b="1" dirty="0">
                  <a:solidFill>
                    <a:srgbClr val="7030A0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588" y="298930"/>
                <a:ext cx="10807959" cy="954107"/>
              </a:xfrm>
              <a:prstGeom prst="rect">
                <a:avLst/>
              </a:prstGeom>
              <a:blipFill rotWithShape="0">
                <a:blip r:embed="rId2"/>
                <a:stretch>
                  <a:fillRect l="-1184" t="-8917" b="-140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4695" y="2104188"/>
            <a:ext cx="4529797" cy="3884290"/>
          </a:xfrm>
          <a:prstGeom prst="rect">
            <a:avLst/>
          </a:prstGeom>
        </p:spPr>
      </p:pic>
      <p:cxnSp>
        <p:nvCxnSpPr>
          <p:cNvPr id="4" name="直线箭头连接符 3"/>
          <p:cNvCxnSpPr/>
          <p:nvPr/>
        </p:nvCxnSpPr>
        <p:spPr>
          <a:xfrm flipV="1">
            <a:off x="6766559" y="5950635"/>
            <a:ext cx="479708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线箭头连接符 4"/>
          <p:cNvCxnSpPr/>
          <p:nvPr/>
        </p:nvCxnSpPr>
        <p:spPr>
          <a:xfrm flipV="1">
            <a:off x="9042694" y="1519310"/>
            <a:ext cx="0" cy="441725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9123430" y="1568371"/>
                <a:ext cx="428451" cy="430887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800" b="1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2800" b="1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𝑰</m:t>
                          </m:r>
                        </m:e>
                        <m:sub>
                          <m:r>
                            <a:rPr kumimoji="1" lang="en-US" altLang="zh-CN" sz="2800" b="1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kumimoji="1" lang="zh-CN" altLang="en-US" sz="2800" b="1" dirty="0"/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3430" y="1568371"/>
                <a:ext cx="428451" cy="43088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9402440" y="2902457"/>
                <a:ext cx="428451" cy="430887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2800" b="1" i="1" smtClean="0">
                              <a:solidFill>
                                <a:srgbClr val="FF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𝑰</m:t>
                          </m:r>
                        </m:e>
                        <m:sub>
                          <m:r>
                            <a:rPr kumimoji="1" lang="en-US" altLang="zh-CN" sz="2800" b="1" i="1" smtClean="0">
                              <a:solidFill>
                                <a:srgbClr val="FF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kumimoji="1" lang="zh-CN" altLang="en-US" sz="28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2440" y="2902457"/>
                <a:ext cx="428451" cy="430887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本框 7"/>
          <p:cNvSpPr txBox="1"/>
          <p:nvPr/>
        </p:nvSpPr>
        <p:spPr>
          <a:xfrm>
            <a:off x="371588" y="1155392"/>
            <a:ext cx="7232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latin typeface="SimHei" charset="-122"/>
                <a:ea typeface="SimHei" charset="-122"/>
                <a:cs typeface="SimHei" charset="-122"/>
              </a:rPr>
              <a:t>(4)</a:t>
            </a:r>
            <a:endParaRPr lang="zh-CN" altLang="en-US" sz="2800" b="1" dirty="0">
              <a:latin typeface="SimHei" charset="-122"/>
              <a:ea typeface="SimHei" charset="-122"/>
              <a:cs typeface="SimHei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/>
              <p:cNvSpPr txBox="1"/>
              <p:nvPr/>
            </p:nvSpPr>
            <p:spPr>
              <a:xfrm>
                <a:off x="1375977" y="1270692"/>
                <a:ext cx="3445174" cy="897875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800" b="0" i="1" smtClean="0">
                              <a:latin typeface="Cambria Math" charset="0"/>
                            </a:rPr>
                            <m:t>𝐼</m:t>
                          </m:r>
                        </m:e>
                        <m:sub>
                          <m:r>
                            <a:rPr kumimoji="1" lang="en-US" altLang="zh-CN" sz="28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𝜃</m:t>
                          </m:r>
                        </m:sub>
                      </m:sSub>
                      <m:r>
                        <a:rPr kumimoji="1" lang="en-US" altLang="zh-CN" sz="2800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800" b="0" i="1" smtClean="0">
                              <a:latin typeface="Cambria Math" charset="0"/>
                            </a:rPr>
                            <m:t>𝐼</m:t>
                          </m:r>
                        </m:e>
                        <m:sub>
                          <m:r>
                            <a:rPr kumimoji="1" lang="en-US" altLang="zh-CN" sz="2800" b="0" i="1" smtClean="0"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sSup>
                        <m:sSupPr>
                          <m:ctrlP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1" lang="mr-IN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kumimoji="1" lang="mr-IN" altLang="zh-CN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func>
                                    <m:funcPr>
                                      <m:ctrlPr>
                                        <a:rPr kumimoji="1" lang="en-US" altLang="zh-CN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kumimoji="1" lang="en-US" altLang="zh-CN" sz="2800" b="0" i="0" smtClean="0">
                                          <a:latin typeface="Cambria Math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r>
                                        <a:rPr kumimoji="1" lang="en-US" altLang="zh-CN" sz="2800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𝛼</m:t>
                                      </m:r>
                                    </m:e>
                                  </m:func>
                                </m:num>
                                <m:den>
                                  <m:r>
                                    <a:rPr kumimoji="1" lang="mr-IN" altLang="zh-CN" sz="28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𝛼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kumimoji="1" lang="en-US" altLang="zh-CN" sz="2800" b="0" i="1" smtClean="0">
                              <a:latin typeface="Cambria Math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kumimoji="1" lang="en-US" altLang="zh-CN" sz="2800" b="0" i="0" smtClean="0">
                              <a:latin typeface="Cambria Math" charset="0"/>
                            </a:rPr>
                            <m:t>cos</m:t>
                          </m:r>
                        </m:e>
                        <m:sup>
                          <m:r>
                            <a:rPr kumimoji="1" lang="en-US" altLang="zh-CN" sz="2800" b="0" i="1" smtClean="0">
                              <a:latin typeface="Cambria Math" charset="0"/>
                            </a:rPr>
                            <m:t>2</m:t>
                          </m:r>
                        </m:sup>
                      </m:sSup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𝛽</m:t>
                      </m:r>
                    </m:oMath>
                  </m:oMathPara>
                </a14:m>
                <a:endParaRPr kumimoji="1" lang="zh-CN" altLang="en-US" sz="2800" b="1" dirty="0"/>
              </a:p>
            </p:txBody>
          </p:sp>
        </mc:Choice>
        <mc:Fallback xmlns=""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5977" y="1270692"/>
                <a:ext cx="3445174" cy="897875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/>
              <p:cNvSpPr txBox="1"/>
              <p:nvPr/>
            </p:nvSpPr>
            <p:spPr>
              <a:xfrm>
                <a:off x="5918211" y="1317486"/>
                <a:ext cx="2000484" cy="7379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𝛼</m:t>
                      </m:r>
                      <m:r>
                        <a:rPr kumimoji="1" lang="en-US" altLang="zh-CN" sz="2800" i="1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28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kumimoji="1" lang="mr-IN" altLang="zh-CN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𝜋</m:t>
                          </m:r>
                          <m:r>
                            <a:rPr kumimoji="1" lang="en-US" altLang="zh-CN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𝑎</m:t>
                          </m:r>
                        </m:num>
                        <m:den>
                          <m:r>
                            <a:rPr kumimoji="1" lang="en-US" altLang="zh-CN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𝜆</m:t>
                          </m:r>
                        </m:den>
                      </m:f>
                      <m:func>
                        <m:funcPr>
                          <m:ctrlPr>
                            <a:rPr kumimoji="1" lang="en-US" altLang="zh-CN" sz="28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2800">
                              <a:latin typeface="Cambria Math" charset="0"/>
                            </a:rPr>
                            <m:t>sin</m:t>
                          </m:r>
                        </m:fName>
                        <m:e>
                          <m:r>
                            <a:rPr kumimoji="1" lang="en-US" altLang="zh-CN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kumimoji="1" lang="zh-CN" altLang="en-US" sz="2800" b="1" dirty="0"/>
              </a:p>
            </p:txBody>
          </p:sp>
        </mc:Choice>
        <mc:Fallback xmlns=""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8211" y="1317486"/>
                <a:ext cx="2000484" cy="737959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/>
              <p:cNvSpPr txBox="1"/>
              <p:nvPr/>
            </p:nvSpPr>
            <p:spPr>
              <a:xfrm>
                <a:off x="5894505" y="2231301"/>
                <a:ext cx="2014334" cy="8180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𝛽</m:t>
                      </m:r>
                      <m:r>
                        <a:rPr kumimoji="1" lang="en-US" altLang="zh-CN" sz="2800" i="1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28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kumimoji="1" lang="mr-IN" altLang="zh-CN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𝜋</m:t>
                          </m:r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𝑑</m:t>
                          </m:r>
                        </m:num>
                        <m:den>
                          <m:r>
                            <a:rPr kumimoji="1" lang="en-US" altLang="zh-CN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𝜆</m:t>
                          </m:r>
                        </m:den>
                      </m:f>
                      <m:func>
                        <m:funcPr>
                          <m:ctrlPr>
                            <a:rPr kumimoji="1" lang="en-US" altLang="zh-CN" sz="28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2800">
                              <a:latin typeface="Cambria Math" charset="0"/>
                            </a:rPr>
                            <m:t>sin</m:t>
                          </m:r>
                        </m:fName>
                        <m:e>
                          <m:r>
                            <a:rPr kumimoji="1" lang="en-US" altLang="zh-CN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kumimoji="1" lang="zh-CN" altLang="en-US" sz="2800" b="1" dirty="0"/>
              </a:p>
            </p:txBody>
          </p:sp>
        </mc:Choice>
        <mc:Fallback xmlns=""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4505" y="2231301"/>
                <a:ext cx="2014334" cy="818044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本框 11"/>
          <p:cNvSpPr txBox="1"/>
          <p:nvPr/>
        </p:nvSpPr>
        <p:spPr>
          <a:xfrm>
            <a:off x="385656" y="2380502"/>
            <a:ext cx="3057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latin typeface="SimHei" charset="-122"/>
                <a:ea typeface="SimHei" charset="-122"/>
                <a:cs typeface="SimHei" charset="-122"/>
              </a:rPr>
              <a:t>第一级明纹对应：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/>
              <p:cNvSpPr txBox="1"/>
              <p:nvPr/>
            </p:nvSpPr>
            <p:spPr>
              <a:xfrm>
                <a:off x="869257" y="3259661"/>
                <a:ext cx="179312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𝑑</m:t>
                      </m:r>
                      <m:func>
                        <m:funcPr>
                          <m:ctrlPr>
                            <a:rPr kumimoji="1" lang="en-US" altLang="zh-CN" sz="28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2800">
                              <a:latin typeface="Cambria Math" charset="0"/>
                            </a:rPr>
                            <m:t>sin</m:t>
                          </m:r>
                        </m:fName>
                        <m:e>
                          <m:r>
                            <a:rPr kumimoji="1" lang="en-US" altLang="zh-CN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𝜃</m:t>
                          </m:r>
                        </m:e>
                      </m:func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𝜆</m:t>
                      </m:r>
                    </m:oMath>
                  </m:oMathPara>
                </a14:m>
                <a:endParaRPr kumimoji="1" lang="zh-CN" altLang="en-US" sz="2800" b="1" dirty="0"/>
              </a:p>
            </p:txBody>
          </p:sp>
        </mc:Choice>
        <mc:Fallback xmlns="">
          <p:sp>
            <p:nvSpPr>
              <p:cNvPr id="13" name="文本框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257" y="3259661"/>
                <a:ext cx="1793120" cy="430887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/>
              <p:cNvSpPr txBox="1"/>
              <p:nvPr/>
            </p:nvSpPr>
            <p:spPr>
              <a:xfrm>
                <a:off x="3637478" y="3091836"/>
                <a:ext cx="2433358" cy="7379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l-GR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α</m:t>
                      </m:r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28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𝑎</m:t>
                          </m:r>
                        </m:num>
                        <m:den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𝑑</m:t>
                          </m:r>
                        </m:den>
                      </m:f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𝛽</m:t>
                      </m:r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=0.2</m:t>
                      </m:r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𝜋</m:t>
                      </m:r>
                    </m:oMath>
                  </m:oMathPara>
                </a14:m>
                <a:endParaRPr kumimoji="1" lang="zh-CN" altLang="en-US" sz="2800" b="1" dirty="0"/>
              </a:p>
            </p:txBody>
          </p:sp>
        </mc:Choice>
        <mc:Fallback xmlns="">
          <p:sp>
            <p:nvSpPr>
              <p:cNvPr id="14" name="文本框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7478" y="3091836"/>
                <a:ext cx="2433358" cy="737959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右箭头 14"/>
          <p:cNvSpPr/>
          <p:nvPr/>
        </p:nvSpPr>
        <p:spPr>
          <a:xfrm>
            <a:off x="2828700" y="3315067"/>
            <a:ext cx="663528" cy="3475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/>
              <p:cNvSpPr txBox="1"/>
              <p:nvPr/>
            </p:nvSpPr>
            <p:spPr>
              <a:xfrm>
                <a:off x="1047747" y="3981209"/>
                <a:ext cx="3566489" cy="961930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zh-CN" sz="28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1" lang="en-US" altLang="zh-CN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800" b="0" i="1" smtClean="0">
                                  <a:latin typeface="Cambria Math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kumimoji="1" lang="en-US" altLang="zh-CN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kumimoji="1"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800" i="1">
                                  <a:latin typeface="Cambria Math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kumimoji="1" lang="en-US" altLang="zh-CN" sz="2800" i="1">
                                  <a:latin typeface="Cambria Math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kumimoji="1" lang="en-US" altLang="zh-CN" sz="2800" b="0" i="1" smtClean="0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1" lang="mr-IN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kumimoji="1" lang="mr-IN" altLang="zh-CN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func>
                                    <m:funcPr>
                                      <m:ctrlPr>
                                        <a:rPr kumimoji="1" lang="en-US" altLang="zh-CN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kumimoji="1" lang="en-US" altLang="zh-CN" sz="2800" b="0" i="0" smtClean="0">
                                          <a:latin typeface="Cambria Math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r>
                                        <a:rPr kumimoji="1" lang="en-US" altLang="zh-CN" sz="2800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𝛼</m:t>
                                      </m:r>
                                    </m:e>
                                  </m:func>
                                </m:num>
                                <m:den>
                                  <m:r>
                                    <a:rPr kumimoji="1" lang="mr-IN" altLang="zh-CN" sz="28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𝛼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kumimoji="1" lang="en-US" altLang="zh-CN" sz="2800" b="0" i="1" smtClean="0">
                              <a:latin typeface="Cambria Math" charset="0"/>
                            </a:rPr>
                            <m:t>2</m:t>
                          </m:r>
                        </m:sup>
                      </m:sSup>
                      <m:r>
                        <a:rPr kumimoji="1" lang="en-US" altLang="zh-CN" sz="2800" b="0" i="1" smtClean="0">
                          <a:latin typeface="Cambria Math" charset="0"/>
                        </a:rPr>
                        <m:t>=87.5%</m:t>
                      </m:r>
                    </m:oMath>
                  </m:oMathPara>
                </a14:m>
                <a:endParaRPr kumimoji="1" lang="zh-CN" altLang="en-US" sz="2800" b="1" dirty="0"/>
              </a:p>
            </p:txBody>
          </p:sp>
        </mc:Choice>
        <mc:Fallback xmlns="">
          <p:sp>
            <p:nvSpPr>
              <p:cNvPr id="16" name="文本框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7747" y="3981209"/>
                <a:ext cx="3566489" cy="961930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82005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 animBg="1"/>
      <p:bldP spid="1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圆柱形 5"/>
          <p:cNvSpPr/>
          <p:nvPr/>
        </p:nvSpPr>
        <p:spPr>
          <a:xfrm>
            <a:off x="8494179" y="739164"/>
            <a:ext cx="1193074" cy="2693043"/>
          </a:xfrm>
          <a:prstGeom prst="can">
            <a:avLst>
              <a:gd name="adj" fmla="val 32899"/>
            </a:avLst>
          </a:prstGeom>
          <a:solidFill>
            <a:schemeClr val="accent4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5" name="圆柱形 4"/>
          <p:cNvSpPr/>
          <p:nvPr/>
        </p:nvSpPr>
        <p:spPr>
          <a:xfrm>
            <a:off x="8166278" y="600716"/>
            <a:ext cx="1841863" cy="2976187"/>
          </a:xfrm>
          <a:prstGeom prst="can">
            <a:avLst>
              <a:gd name="adj" fmla="val 36184"/>
            </a:avLst>
          </a:prstGeom>
          <a:solidFill>
            <a:srgbClr val="33CC33">
              <a:alpha val="40000"/>
            </a:srgb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20316" y="474549"/>
            <a:ext cx="44935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latin typeface="SimHei" charset="-122"/>
                <a:ea typeface="SimHei" charset="-122"/>
                <a:cs typeface="SimHei" charset="-122"/>
              </a:rPr>
              <a:t>(2)</a:t>
            </a:r>
            <a:r>
              <a:rPr lang="zh-CN" altLang="en-US" sz="2800" b="1" dirty="0">
                <a:latin typeface="SimHei" charset="-122"/>
                <a:ea typeface="SimHei" charset="-122"/>
                <a:cs typeface="SimHei" charset="-122"/>
              </a:rPr>
              <a:t> 介质</a:t>
            </a:r>
            <a:r>
              <a:rPr lang="zh-CN" altLang="en-US" sz="2800" b="1">
                <a:latin typeface="SimHei" charset="-122"/>
                <a:ea typeface="SimHei" charset="-122"/>
                <a:cs typeface="SimHei" charset="-122"/>
              </a:rPr>
              <a:t>内磁化强度</a:t>
            </a:r>
            <a:r>
              <a:rPr lang="zh-CN" altLang="en-US" sz="2800" b="1" dirty="0">
                <a:latin typeface="SimHei" charset="-122"/>
                <a:ea typeface="SimHei" charset="-122"/>
                <a:cs typeface="SimHei" charset="-122"/>
              </a:rPr>
              <a:t>矢量为</a:t>
            </a:r>
            <a:endParaRPr lang="zh-CN" altLang="en-US" sz="2800" b="1" dirty="0">
              <a:solidFill>
                <a:schemeClr val="tx1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8494179" y="740121"/>
            <a:ext cx="1193074" cy="374936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/>
              <p:cNvSpPr txBox="1"/>
              <p:nvPr/>
            </p:nvSpPr>
            <p:spPr>
              <a:xfrm>
                <a:off x="8149588" y="1953707"/>
                <a:ext cx="48244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sSubPr>
                        <m:e>
                          <m:r>
                            <a:rPr lang="zh-CN" altLang="en-US" sz="2400" b="1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𝝁</m:t>
                          </m:r>
                        </m:e>
                        <m:sub>
                          <m:r>
                            <a:rPr lang="en-US" altLang="zh-CN" sz="2400" b="1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𝒓</m:t>
                          </m:r>
                        </m:sub>
                      </m:sSub>
                    </m:oMath>
                  </m:oMathPara>
                </a14:m>
                <a:endParaRPr lang="zh-CN" altLang="en-US" sz="2400" b="1" dirty="0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9588" y="1953707"/>
                <a:ext cx="482440" cy="369332"/>
              </a:xfrm>
              <a:prstGeom prst="rect">
                <a:avLst/>
              </a:prstGeom>
              <a:blipFill>
                <a:blip r:embed="rId2"/>
                <a:stretch>
                  <a:fillRect l="-6329" b="-262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直接箭头连接符 9"/>
          <p:cNvCxnSpPr>
            <a:endCxn id="7" idx="2"/>
          </p:cNvCxnSpPr>
          <p:nvPr/>
        </p:nvCxnSpPr>
        <p:spPr>
          <a:xfrm flipH="1">
            <a:off x="8494179" y="927589"/>
            <a:ext cx="593030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/>
              <p:cNvSpPr txBox="1"/>
              <p:nvPr/>
            </p:nvSpPr>
            <p:spPr>
              <a:xfrm>
                <a:off x="8640035" y="563108"/>
                <a:ext cx="51610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sSubPr>
                        <m:e>
                          <m:r>
                            <a:rPr lang="en-US" altLang="zh-CN" sz="2400" b="1" i="1" smtClean="0">
                              <a:solidFill>
                                <a:srgbClr val="0000FF"/>
                              </a:solidFill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𝑹</m:t>
                          </m:r>
                        </m:e>
                        <m:sub>
                          <m:r>
                            <a:rPr lang="en-US" altLang="zh-CN" sz="2400" b="1" i="1" smtClean="0">
                              <a:solidFill>
                                <a:srgbClr val="0000FF"/>
                              </a:solidFill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zh-CN" altLang="en-US" sz="2400" b="1" dirty="0">
                  <a:solidFill>
                    <a:srgbClr val="0000FF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40035" y="563108"/>
                <a:ext cx="516103" cy="369332"/>
              </a:xfrm>
              <a:prstGeom prst="rect">
                <a:avLst/>
              </a:prstGeom>
              <a:blipFill>
                <a:blip r:embed="rId3"/>
                <a:stretch>
                  <a:fillRect l="-4706" b="-180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/>
              <p:cNvSpPr txBox="1"/>
              <p:nvPr/>
            </p:nvSpPr>
            <p:spPr>
              <a:xfrm>
                <a:off x="9609800" y="300608"/>
                <a:ext cx="51610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sSubPr>
                        <m:e>
                          <m:r>
                            <a:rPr lang="en-US" altLang="zh-CN" sz="2400" b="1" i="1" smtClean="0">
                              <a:solidFill>
                                <a:srgbClr val="0000FF"/>
                              </a:solidFill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𝑹</m:t>
                          </m:r>
                        </m:e>
                        <m:sub>
                          <m:r>
                            <a:rPr lang="en-US" altLang="zh-CN" sz="2400" b="1" i="1" smtClean="0">
                              <a:solidFill>
                                <a:srgbClr val="0000FF"/>
                              </a:solidFill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zh-CN" altLang="en-US" sz="2400" b="1" dirty="0">
                  <a:solidFill>
                    <a:srgbClr val="0000FF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12" name="文本框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9800" y="300608"/>
                <a:ext cx="516103" cy="369332"/>
              </a:xfrm>
              <a:prstGeom prst="rect">
                <a:avLst/>
              </a:prstGeom>
              <a:blipFill>
                <a:blip r:embed="rId4"/>
                <a:stretch>
                  <a:fillRect l="-4706" b="-180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直接箭头连接符 12"/>
          <p:cNvCxnSpPr/>
          <p:nvPr/>
        </p:nvCxnSpPr>
        <p:spPr>
          <a:xfrm flipV="1">
            <a:off x="9087209" y="707548"/>
            <a:ext cx="693401" cy="215453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/>
          <p:nvPr/>
        </p:nvCxnSpPr>
        <p:spPr>
          <a:xfrm flipH="1" flipV="1">
            <a:off x="8969141" y="1953707"/>
            <a:ext cx="0" cy="750999"/>
          </a:xfrm>
          <a:prstGeom prst="straightConnector1">
            <a:avLst/>
          </a:prstGeom>
          <a:ln w="50800">
            <a:solidFill>
              <a:srgbClr val="FF000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/>
              <p:cNvSpPr txBox="1"/>
              <p:nvPr/>
            </p:nvSpPr>
            <p:spPr>
              <a:xfrm>
                <a:off x="9040909" y="2173840"/>
                <a:ext cx="28854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solidFill>
                            <a:srgbClr val="FF0000"/>
                          </a:solidFill>
                          <a:latin typeface="Cambria Math" charset="0"/>
                          <a:ea typeface="SimHei" charset="-122"/>
                          <a:cs typeface="SimHei" charset="-122"/>
                        </a:rPr>
                        <m:t>𝑰</m:t>
                      </m:r>
                    </m:oMath>
                  </m:oMathPara>
                </a14:m>
                <a:endParaRPr lang="zh-CN" altLang="en-US" sz="2400" b="1" dirty="0">
                  <a:solidFill>
                    <a:srgbClr val="FF0000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18" name="文本框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0909" y="2173840"/>
                <a:ext cx="288541" cy="369332"/>
              </a:xfrm>
              <a:prstGeom prst="rect">
                <a:avLst/>
              </a:prstGeom>
              <a:blipFill>
                <a:blip r:embed="rId5"/>
                <a:stretch>
                  <a:fillRect l="-8511" r="-12766" b="-1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椭圆 18"/>
          <p:cNvSpPr/>
          <p:nvPr/>
        </p:nvSpPr>
        <p:spPr>
          <a:xfrm>
            <a:off x="8299853" y="669399"/>
            <a:ext cx="1569619" cy="514800"/>
          </a:xfrm>
          <a:prstGeom prst="ellipse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p:cxnSp>
        <p:nvCxnSpPr>
          <p:cNvPr id="21" name="直接箭头连接符 20"/>
          <p:cNvCxnSpPr/>
          <p:nvPr/>
        </p:nvCxnSpPr>
        <p:spPr>
          <a:xfrm>
            <a:off x="8969141" y="1184199"/>
            <a:ext cx="291380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/>
              <p:cNvSpPr txBox="1"/>
              <p:nvPr/>
            </p:nvSpPr>
            <p:spPr>
              <a:xfrm>
                <a:off x="1261405" y="1056044"/>
                <a:ext cx="4885760" cy="8066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𝑀</m:t>
                      </m:r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=</m:t>
                      </m:r>
                      <m:d>
                        <m:d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  <a:ea typeface="SimHei" charset="-122"/>
                                  <a:cs typeface="SimHei" charset="-122"/>
                                </a:rPr>
                              </m:ctrlPr>
                            </m:sSubPr>
                            <m:e>
                              <m:r>
                                <a:rPr lang="zh-CN" altLang="en-US" sz="2800" b="0" i="1" smtClean="0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𝑟</m:t>
                              </m:r>
                            </m:sub>
                          </m:sSub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−1</m:t>
                          </m:r>
                        </m:e>
                      </m:d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𝐻</m:t>
                      </m:r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=</m:t>
                      </m:r>
                      <m:d>
                        <m:dPr>
                          <m:ctrlPr>
                            <a:rPr lang="en-US" altLang="zh-CN" sz="2800" i="1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  <a:ea typeface="SimHei" charset="-122"/>
                                  <a:cs typeface="SimHei" charset="-122"/>
                                </a:rPr>
                              </m:ctrlPr>
                            </m:sSubPr>
                            <m:e>
                              <m:r>
                                <a:rPr lang="zh-CN" altLang="en-US" sz="2800" i="1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altLang="zh-CN" sz="2800" i="1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𝑟</m:t>
                              </m:r>
                            </m:sub>
                          </m:sSub>
                          <m:r>
                            <a:rPr lang="en-US" altLang="zh-CN" sz="2800" i="1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−1</m:t>
                          </m:r>
                        </m:e>
                      </m:d>
                      <m:f>
                        <m:fPr>
                          <m:ctrlPr>
                            <a:rPr lang="en-US" altLang="zh-CN" sz="2800" i="1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fPr>
                        <m:num>
                          <m:r>
                            <a:rPr lang="en-US" altLang="zh-CN" sz="2800" i="1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𝐼</m:t>
                          </m:r>
                        </m:num>
                        <m:den>
                          <m:r>
                            <a:rPr lang="en-US" altLang="zh-CN" sz="2800" i="1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2</m:t>
                          </m:r>
                          <m:r>
                            <a:rPr lang="zh-CN" altLang="en-US" sz="2800" i="1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𝜋</m:t>
                          </m:r>
                          <m:r>
                            <a:rPr lang="en-US" altLang="zh-CN" sz="2800" i="1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𝑟</m:t>
                          </m:r>
                        </m:den>
                      </m:f>
                    </m:oMath>
                  </m:oMathPara>
                </a14:m>
                <a:endParaRPr lang="zh-CN" altLang="en-US" sz="2800" dirty="0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14" name="文本框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1405" y="1056044"/>
                <a:ext cx="4885760" cy="8066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本框 46"/>
              <p:cNvSpPr txBox="1"/>
              <p:nvPr/>
            </p:nvSpPr>
            <p:spPr>
              <a:xfrm>
                <a:off x="1210880" y="1946193"/>
                <a:ext cx="4885120" cy="14729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800" b="1" dirty="0">
                    <a:latin typeface="SimHei" charset="-122"/>
                    <a:ea typeface="SimHei" charset="-122"/>
                    <a:cs typeface="SimHei" charset="-122"/>
                  </a:rPr>
                  <a:t>方向与磁感应强度方向相同。</a:t>
                </a:r>
                <a:endParaRPr lang="en-US" altLang="zh-CN" sz="2800" b="1" dirty="0">
                  <a:latin typeface="SimHei" charset="-122"/>
                  <a:ea typeface="SimHei" charset="-122"/>
                  <a:cs typeface="SimHei" charset="-122"/>
                </a:endParaRPr>
              </a:p>
              <a:p>
                <a:r>
                  <a:rPr lang="zh-CN" altLang="en-US" sz="2800" b="1" dirty="0">
                    <a:latin typeface="SimHei" charset="-122"/>
                    <a:ea typeface="SimHei" charset="-122"/>
                    <a:cs typeface="SimHei" charset="-122"/>
                  </a:rPr>
                  <a:t>根据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sz="2800" b="1" i="1">
                            <a:latin typeface="Cambria Math" panose="02040503050406030204" pitchFamily="18" charset="0"/>
                            <a:ea typeface="SimHei" charset="-122"/>
                            <a:cs typeface="SimHei" charset="-122"/>
                          </a:rPr>
                        </m:ctrlPr>
                      </m:accPr>
                      <m:e>
                        <m:r>
                          <a:rPr lang="en-US" altLang="zh-CN" sz="2800" b="1" i="1">
                            <a:latin typeface="Cambria Math" charset="0"/>
                            <a:ea typeface="SimHei" charset="-122"/>
                            <a:cs typeface="SimHei" charset="-122"/>
                          </a:rPr>
                          <m:t>𝒊</m:t>
                        </m:r>
                        <m:r>
                          <a:rPr lang="en-US" altLang="zh-CN" sz="2800" b="1" i="1">
                            <a:latin typeface="Cambria Math" charset="0"/>
                            <a:ea typeface="SimHei" charset="-122"/>
                            <a:cs typeface="SimHei" charset="-122"/>
                          </a:rPr>
                          <m:t>′</m:t>
                        </m:r>
                      </m:e>
                    </m:acc>
                    <m:r>
                      <a:rPr lang="en-US" altLang="zh-CN" sz="2800" b="1" i="1">
                        <a:latin typeface="Cambria Math" charset="0"/>
                        <a:ea typeface="SimHei" charset="-122"/>
                        <a:cs typeface="SimHei" charset="-122"/>
                      </a:rPr>
                      <m:t>=</m:t>
                    </m:r>
                    <m:acc>
                      <m:accPr>
                        <m:chr m:val="⃗"/>
                        <m:ctrlPr>
                          <a:rPr lang="en-US" altLang="zh-CN" sz="2800" b="1" i="1">
                            <a:latin typeface="Cambria Math" panose="02040503050406030204" pitchFamily="18" charset="0"/>
                            <a:ea typeface="SimHei" charset="-122"/>
                            <a:cs typeface="SimHei" charset="-122"/>
                          </a:rPr>
                        </m:ctrlPr>
                      </m:accPr>
                      <m:e>
                        <m:r>
                          <a:rPr lang="en-US" altLang="zh-CN" sz="2800" b="1" i="1">
                            <a:latin typeface="Cambria Math" charset="0"/>
                            <a:ea typeface="SimHei" charset="-122"/>
                            <a:cs typeface="SimHei" charset="-122"/>
                          </a:rPr>
                          <m:t>𝑴</m:t>
                        </m:r>
                      </m:e>
                    </m:acc>
                    <m:r>
                      <a:rPr lang="en-US" altLang="zh-CN" sz="2800" b="1" i="1">
                        <a:latin typeface="Cambria Math" charset="0"/>
                        <a:ea typeface="SimHei" charset="-122"/>
                        <a:cs typeface="SimHei" charset="-122"/>
                      </a:rPr>
                      <m:t>×</m:t>
                    </m:r>
                    <m:sSub>
                      <m:sSubPr>
                        <m:ctrlPr>
                          <a:rPr lang="en-US" altLang="zh-CN" sz="2800" b="1" i="1">
                            <a:latin typeface="Cambria Math" panose="02040503050406030204" pitchFamily="18" charset="0"/>
                            <a:ea typeface="SimHei" charset="-122"/>
                            <a:cs typeface="SimHei" charset="-122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altLang="zh-CN" sz="2800" b="1" i="1">
                                <a:latin typeface="Cambria Math" panose="02040503050406030204" pitchFamily="18" charset="0"/>
                                <a:ea typeface="SimHei" charset="-122"/>
                                <a:cs typeface="SimHei" charset="-122"/>
                              </a:rPr>
                            </m:ctrlPr>
                          </m:accPr>
                          <m:e>
                            <m:r>
                              <a:rPr lang="en-US" altLang="zh-CN" sz="2800" b="1" i="1">
                                <a:latin typeface="Cambria Math" charset="0"/>
                                <a:ea typeface="SimHei" charset="-122"/>
                                <a:cs typeface="SimHei" charset="-122"/>
                              </a:rPr>
                              <m:t>𝒆</m:t>
                            </m:r>
                          </m:e>
                        </m:acc>
                      </m:e>
                      <m:sub>
                        <m:r>
                          <a:rPr lang="en-US" altLang="zh-CN" sz="2800" b="1" i="1">
                            <a:latin typeface="Cambria Math" charset="0"/>
                            <a:ea typeface="SimHei" charset="-122"/>
                            <a:cs typeface="SimHei" charset="-122"/>
                          </a:rPr>
                          <m:t>𝒏</m:t>
                        </m:r>
                      </m:sub>
                    </m:sSub>
                    <m:r>
                      <a:rPr lang="zh-CN" altLang="en-US" sz="2800" b="1" i="1">
                        <a:latin typeface="Cambria Math" panose="02040503050406030204" pitchFamily="18" charset="0"/>
                        <a:ea typeface="SimHei" charset="-122"/>
                        <a:cs typeface="SimHei" charset="-122"/>
                      </a:rPr>
                      <m:t>，磁化</m:t>
                    </m:r>
                  </m:oMath>
                </a14:m>
                <a:r>
                  <a:rPr lang="zh-CN" altLang="en-US" sz="2800" b="1" dirty="0">
                    <a:solidFill>
                      <a:schemeClr val="tx1"/>
                    </a:solidFill>
                    <a:latin typeface="SimHei" charset="-122"/>
                    <a:ea typeface="SimHei" charset="-122"/>
                    <a:cs typeface="SimHei" charset="-122"/>
                  </a:rPr>
                  <a:t>面电流</a:t>
                </a:r>
                <a:endParaRPr lang="en-US" altLang="zh-CN" sz="2800" b="1" dirty="0">
                  <a:solidFill>
                    <a:schemeClr val="tx1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  <a:p>
                <a:r>
                  <a:rPr lang="zh-CN" altLang="en-US" sz="2800" b="1" dirty="0">
                    <a:latin typeface="SimHei" charset="-122"/>
                    <a:ea typeface="SimHei" charset="-122"/>
                    <a:cs typeface="SimHei" charset="-122"/>
                  </a:rPr>
                  <a:t>大小和磁化强度</a:t>
                </a:r>
                <a:r>
                  <a:rPr lang="en-US" altLang="zh-CN" sz="2800" b="1" dirty="0">
                    <a:latin typeface="SimHei" charset="-122"/>
                    <a:ea typeface="SimHei" charset="-122"/>
                    <a:cs typeface="SimHei" charset="-122"/>
                  </a:rPr>
                  <a:t>M</a:t>
                </a:r>
                <a:r>
                  <a:rPr lang="zh-CN" altLang="en-US" sz="2800" b="1" dirty="0">
                    <a:latin typeface="SimHei" charset="-122"/>
                    <a:ea typeface="SimHei" charset="-122"/>
                    <a:cs typeface="SimHei" charset="-122"/>
                  </a:rPr>
                  <a:t>相等</a:t>
                </a:r>
                <a:endParaRPr lang="en-US" altLang="zh-CN" sz="2800" b="1" dirty="0">
                  <a:solidFill>
                    <a:schemeClr val="tx1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47" name="文本框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0880" y="1946193"/>
                <a:ext cx="4885120" cy="1472904"/>
              </a:xfrm>
              <a:prstGeom prst="rect">
                <a:avLst/>
              </a:prstGeom>
              <a:blipFill>
                <a:blip r:embed="rId7"/>
                <a:stretch>
                  <a:fillRect l="-2622" t="-4132" r="-1623" b="-1033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直接箭头连接符 48"/>
          <p:cNvCxnSpPr/>
          <p:nvPr/>
        </p:nvCxnSpPr>
        <p:spPr>
          <a:xfrm flipV="1">
            <a:off x="9747693" y="1627147"/>
            <a:ext cx="0" cy="629988"/>
          </a:xfrm>
          <a:prstGeom prst="straightConnector1">
            <a:avLst/>
          </a:prstGeom>
          <a:ln w="50800">
            <a:solidFill>
              <a:srgbClr val="990033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文本框 49"/>
              <p:cNvSpPr txBox="1"/>
              <p:nvPr/>
            </p:nvSpPr>
            <p:spPr>
              <a:xfrm>
                <a:off x="9674276" y="2257135"/>
                <a:ext cx="302009" cy="41370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400" b="1" i="1" smtClean="0">
                              <a:solidFill>
                                <a:srgbClr val="990033"/>
                              </a:solidFill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sSubSupPr>
                        <m:e>
                          <m:r>
                            <a:rPr lang="en-US" altLang="zh-CN" sz="2400" b="1" i="1" smtClean="0">
                              <a:solidFill>
                                <a:srgbClr val="990033"/>
                              </a:solidFill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𝒊</m:t>
                          </m:r>
                        </m:e>
                        <m:sub>
                          <m:r>
                            <a:rPr lang="en-US" altLang="zh-CN" sz="2400" b="1" i="1" smtClean="0">
                              <a:solidFill>
                                <a:srgbClr val="990033"/>
                              </a:solidFill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𝟏</m:t>
                          </m:r>
                        </m:sub>
                        <m:sup>
                          <m:r>
                            <a:rPr lang="en-US" altLang="zh-CN" sz="2400" b="1" i="1" smtClean="0">
                              <a:solidFill>
                                <a:srgbClr val="990033"/>
                              </a:solidFill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zh-CN" altLang="en-US" sz="2400" b="1" dirty="0">
                  <a:solidFill>
                    <a:srgbClr val="990033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50" name="文本框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74276" y="2257135"/>
                <a:ext cx="302009" cy="413703"/>
              </a:xfrm>
              <a:prstGeom prst="rect">
                <a:avLst/>
              </a:prstGeom>
              <a:blipFill>
                <a:blip r:embed="rId8"/>
                <a:stretch>
                  <a:fillRect l="-28000" r="-16000" b="-88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文本框 51"/>
              <p:cNvSpPr txBox="1"/>
              <p:nvPr/>
            </p:nvSpPr>
            <p:spPr>
              <a:xfrm>
                <a:off x="987829" y="3709766"/>
                <a:ext cx="4501040" cy="877100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sSubSupPr>
                        <m:e>
                          <m:r>
                            <a:rPr lang="zh-CN" altLang="en-US" sz="2800" i="1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  <m:t>内</m:t>
                          </m:r>
                          <m:r>
                            <a:rPr lang="zh-CN" altLang="en-US" sz="2800" i="1" smtClean="0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  <m:t>表面</m:t>
                          </m:r>
                          <m:r>
                            <a:rPr lang="zh-CN" altLang="en-US" sz="2800" i="1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  <m:t>：</m:t>
                          </m:r>
                          <m:r>
                            <a:rPr lang="en-US" altLang="zh-CN" sz="2800" i="1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𝑖</m:t>
                          </m:r>
                        </m:e>
                        <m:sub>
                          <m:r>
                            <a:rPr lang="en-US" altLang="zh-CN" sz="2800" i="1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1</m:t>
                          </m:r>
                        </m:sub>
                        <m:sup>
                          <m:r>
                            <a:rPr lang="en-US" altLang="zh-CN" sz="2800" i="1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′</m:t>
                          </m:r>
                        </m:sup>
                      </m:sSubSup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=</m:t>
                      </m:r>
                      <m:d>
                        <m:dPr>
                          <m:ctrlPr>
                            <a:rPr lang="en-US" altLang="zh-CN" sz="2800" i="1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  <a:ea typeface="SimHei" charset="-122"/>
                                  <a:cs typeface="SimHei" charset="-122"/>
                                </a:rPr>
                              </m:ctrlPr>
                            </m:sSubPr>
                            <m:e>
                              <m:r>
                                <a:rPr lang="zh-CN" altLang="en-US" sz="2800" i="1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altLang="zh-CN" sz="2800" i="1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𝑟</m:t>
                              </m:r>
                            </m:sub>
                          </m:sSub>
                          <m:r>
                            <a:rPr lang="en-US" altLang="zh-CN" sz="2800" i="1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−1</m:t>
                          </m:r>
                        </m:e>
                      </m:d>
                      <m:f>
                        <m:fPr>
                          <m:ctrlPr>
                            <a:rPr lang="en-US" altLang="zh-CN" sz="2800" i="1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fPr>
                        <m:num>
                          <m:r>
                            <a:rPr lang="en-US" altLang="zh-CN" sz="2800" i="1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𝐼</m:t>
                          </m:r>
                        </m:num>
                        <m:den>
                          <m:r>
                            <a:rPr lang="en-US" altLang="zh-CN" sz="2800" i="1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2</m:t>
                          </m:r>
                          <m:r>
                            <a:rPr lang="zh-CN" altLang="en-US" sz="2800" i="1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𝜋</m:t>
                          </m:r>
                          <m:sSub>
                            <m:sSubPr>
                              <m:ctrlPr>
                                <a:rPr lang="en-US" altLang="zh-CN" sz="2800" i="1" smtClean="0">
                                  <a:latin typeface="Cambria Math" panose="02040503050406030204" pitchFamily="18" charset="0"/>
                                  <a:ea typeface="SimHei" charset="-122"/>
                                  <a:cs typeface="SimHei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800" b="0" i="1" smtClean="0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CN" altLang="en-US" sz="2800" dirty="0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52" name="文本框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829" y="3709766"/>
                <a:ext cx="4501040" cy="87710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文本框 52"/>
              <p:cNvSpPr txBox="1"/>
              <p:nvPr/>
            </p:nvSpPr>
            <p:spPr>
              <a:xfrm>
                <a:off x="428340" y="3735487"/>
                <a:ext cx="605935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440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∴</m:t>
                      </m:r>
                    </m:oMath>
                  </m:oMathPara>
                </a14:m>
                <a:endParaRPr lang="zh-CN" altLang="en-US" sz="4400" dirty="0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53" name="文本框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340" y="3735487"/>
                <a:ext cx="605935" cy="67710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文本框 55"/>
              <p:cNvSpPr txBox="1"/>
              <p:nvPr/>
            </p:nvSpPr>
            <p:spPr>
              <a:xfrm>
                <a:off x="10065187" y="1823827"/>
                <a:ext cx="302009" cy="41370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400" b="1" i="1" smtClean="0">
                              <a:solidFill>
                                <a:srgbClr val="990033"/>
                              </a:solidFill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sSubSupPr>
                        <m:e>
                          <m:r>
                            <a:rPr lang="en-US" altLang="zh-CN" sz="2400" b="1" i="1" smtClean="0">
                              <a:solidFill>
                                <a:srgbClr val="990033"/>
                              </a:solidFill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𝒊</m:t>
                          </m:r>
                        </m:e>
                        <m:sub>
                          <m:r>
                            <a:rPr lang="en-US" altLang="zh-CN" sz="2400" b="1" i="1" smtClean="0">
                              <a:solidFill>
                                <a:srgbClr val="990033"/>
                              </a:solidFill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𝟐</m:t>
                          </m:r>
                        </m:sub>
                        <m:sup>
                          <m:r>
                            <a:rPr lang="en-US" altLang="zh-CN" sz="2400" b="1" i="1" smtClean="0">
                              <a:solidFill>
                                <a:srgbClr val="990033"/>
                              </a:solidFill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zh-CN" altLang="en-US" sz="2400" b="1" dirty="0">
                  <a:solidFill>
                    <a:srgbClr val="990033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56" name="文本框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5187" y="1823827"/>
                <a:ext cx="302009" cy="413703"/>
              </a:xfrm>
              <a:prstGeom prst="rect">
                <a:avLst/>
              </a:prstGeom>
              <a:blipFill>
                <a:blip r:embed="rId11"/>
                <a:stretch>
                  <a:fillRect l="-26000" r="-16000" b="-88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7" name="直接箭头连接符 56"/>
          <p:cNvCxnSpPr/>
          <p:nvPr/>
        </p:nvCxnSpPr>
        <p:spPr>
          <a:xfrm>
            <a:off x="9934081" y="1693060"/>
            <a:ext cx="0" cy="545271"/>
          </a:xfrm>
          <a:prstGeom prst="straightConnector1">
            <a:avLst/>
          </a:prstGeom>
          <a:ln w="50800">
            <a:solidFill>
              <a:srgbClr val="990033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文本框 58"/>
              <p:cNvSpPr txBox="1"/>
              <p:nvPr/>
            </p:nvSpPr>
            <p:spPr>
              <a:xfrm>
                <a:off x="1083496" y="4877535"/>
                <a:ext cx="4309706" cy="877100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sz="2800" i="1">
                              <a:latin typeface="Cambria Math" panose="02040503050406030204" pitchFamily="18" charset="0"/>
                            </a:rPr>
                            <m:t>外表面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: </m:t>
                          </m:r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altLang="zh-CN" sz="280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800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f>
                        <m:fPr>
                          <m:ctrlPr>
                            <a:rPr lang="en-US" altLang="zh-CN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</m:num>
                        <m:den>
                          <m:r>
                            <a:rPr lang="en-US" altLang="zh-CN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zh-CN" alt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sSub>
                            <m:sSubPr>
                              <m:ctrlPr>
                                <a:rPr lang="en-US" altLang="zh-CN" sz="2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CN" sz="28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59" name="文本框 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3496" y="4877535"/>
                <a:ext cx="4309706" cy="87710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文本框 1">
            <a:extLst>
              <a:ext uri="{FF2B5EF4-FFF2-40B4-BE49-F238E27FC236}">
                <a16:creationId xmlns:a16="http://schemas.microsoft.com/office/drawing/2014/main" id="{2C9F45F3-AB73-DE08-5762-A57278AAED4F}"/>
              </a:ext>
            </a:extLst>
          </p:cNvPr>
          <p:cNvSpPr txBox="1"/>
          <p:nvPr/>
        </p:nvSpPr>
        <p:spPr>
          <a:xfrm>
            <a:off x="5673181" y="3905751"/>
            <a:ext cx="41520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latin typeface="SimHei" charset="-122"/>
                <a:ea typeface="SimHei" charset="-122"/>
                <a:cs typeface="SimHei" charset="-122"/>
              </a:rPr>
              <a:t>方向与传导电流方向相同</a:t>
            </a:r>
            <a:endParaRPr lang="en-US" altLang="zh-CN" sz="2800" b="1" dirty="0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AA573A1-102E-184A-937B-0CDA9D335B21}"/>
              </a:ext>
            </a:extLst>
          </p:cNvPr>
          <p:cNvSpPr txBox="1"/>
          <p:nvPr/>
        </p:nvSpPr>
        <p:spPr>
          <a:xfrm>
            <a:off x="5781982" y="5096759"/>
            <a:ext cx="41520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latin typeface="SimHei" charset="-122"/>
                <a:ea typeface="SimHei" charset="-122"/>
                <a:cs typeface="SimHei" charset="-122"/>
              </a:rPr>
              <a:t>方向与传导电流方向相反</a:t>
            </a:r>
            <a:endParaRPr lang="en-US" altLang="zh-CN" sz="2800" b="1" dirty="0">
              <a:latin typeface="SimHei" charset="-122"/>
              <a:ea typeface="SimHei" charset="-122"/>
              <a:cs typeface="Sim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62694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4" grpId="0"/>
      <p:bldP spid="47" grpId="0"/>
      <p:bldP spid="50" grpId="0"/>
      <p:bldP spid="52" grpId="0"/>
      <p:bldP spid="53" grpId="0"/>
      <p:bldP spid="56" grpId="0"/>
      <p:bldP spid="59" grpId="0"/>
      <p:bldP spid="2" grpId="0"/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64572" y="285385"/>
            <a:ext cx="28648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7030A0"/>
                </a:solidFill>
                <a:latin typeface="SimHei" charset="-122"/>
                <a:ea typeface="SimHei" charset="-122"/>
                <a:cs typeface="SimHei" charset="-122"/>
              </a:rPr>
              <a:t>2. </a:t>
            </a:r>
            <a:r>
              <a:rPr lang="zh-CN" altLang="en-US" sz="3200" b="1" dirty="0">
                <a:solidFill>
                  <a:srgbClr val="7030A0"/>
                </a:solidFill>
                <a:latin typeface="SimHei" charset="-122"/>
                <a:ea typeface="SimHei" charset="-122"/>
                <a:cs typeface="SimHei" charset="-122"/>
              </a:rPr>
              <a:t>自感的计算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268862" y="870160"/>
                <a:ext cx="11162030" cy="954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800" b="1" dirty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</a:rPr>
                  <a:t>例</a:t>
                </a:r>
                <a:r>
                  <a:rPr lang="en-US" altLang="zh-CN" sz="2800" b="1" dirty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</a:rPr>
                  <a:t>1</a:t>
                </a:r>
                <a:r>
                  <a:rPr lang="zh-CN" altLang="en-US" sz="2800" b="1" dirty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</a:rPr>
                  <a:t>：计算一长直螺线管的自感</a:t>
                </a:r>
                <a:r>
                  <a:rPr lang="zh-CN" altLang="en-US" sz="2800" b="1" dirty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  <a:sym typeface="Wingdings" panose="05000000000000000000" pitchFamily="2" charset="2"/>
                  </a:rPr>
                  <a:t>。设其截面积为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solidFill>
                          <a:srgbClr val="7030A0"/>
                        </a:solidFill>
                        <a:latin typeface="Cambria Math" charset="0"/>
                        <a:ea typeface="SimHei" charset="-122"/>
                        <a:cs typeface="SimHei" charset="-122"/>
                        <a:sym typeface="Wingdings" panose="05000000000000000000" pitchFamily="2" charset="2"/>
                      </a:rPr>
                      <m:t>𝑺</m:t>
                    </m:r>
                  </m:oMath>
                </a14:m>
                <a:r>
                  <a:rPr lang="zh-CN" altLang="en-US" sz="2800" b="1" dirty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  <a:sym typeface="Wingdings" panose="05000000000000000000" pitchFamily="2" charset="2"/>
                  </a:rPr>
                  <a:t>，长为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solidFill>
                          <a:srgbClr val="7030A0"/>
                        </a:solidFill>
                        <a:latin typeface="Cambria Math" charset="0"/>
                        <a:ea typeface="SimHei" charset="-122"/>
                        <a:cs typeface="SimHei" charset="-122"/>
                        <a:sym typeface="Wingdings" panose="05000000000000000000" pitchFamily="2" charset="2"/>
                      </a:rPr>
                      <m:t>𝒍</m:t>
                    </m:r>
                  </m:oMath>
                </a14:m>
                <a:r>
                  <a:rPr lang="zh-CN" altLang="en-US" sz="2800" b="1" dirty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  <a:sym typeface="Wingdings" panose="05000000000000000000" pitchFamily="2" charset="2"/>
                  </a:rPr>
                  <a:t>，单位长度上</a:t>
                </a:r>
                <a:endParaRPr lang="en-US" altLang="zh-CN" sz="2800" b="1" dirty="0">
                  <a:solidFill>
                    <a:srgbClr val="7030A0"/>
                  </a:solidFill>
                  <a:latin typeface="SimHei" charset="-122"/>
                  <a:ea typeface="SimHei" charset="-122"/>
                  <a:cs typeface="SimHei" charset="-122"/>
                  <a:sym typeface="Wingdings" panose="05000000000000000000" pitchFamily="2" charset="2"/>
                </a:endParaRPr>
              </a:p>
              <a:p>
                <a:r>
                  <a:rPr lang="zh-CN" altLang="en-US" sz="2800" b="1" dirty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  <a:sym typeface="Wingdings" panose="05000000000000000000" pitchFamily="2" charset="2"/>
                  </a:rPr>
                  <a:t>的匝数为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solidFill>
                          <a:srgbClr val="7030A0"/>
                        </a:solidFill>
                        <a:latin typeface="Cambria Math" charset="0"/>
                        <a:ea typeface="SimHei" charset="-122"/>
                        <a:cs typeface="SimHei" charset="-122"/>
                        <a:sym typeface="Wingdings" panose="05000000000000000000" pitchFamily="2" charset="2"/>
                      </a:rPr>
                      <m:t>𝒏</m:t>
                    </m:r>
                  </m:oMath>
                </a14:m>
                <a:r>
                  <a:rPr lang="zh-CN" altLang="en-US" sz="2800" b="1" dirty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  <a:sym typeface="Wingdings" panose="05000000000000000000" pitchFamily="2" charset="2"/>
                  </a:rPr>
                  <a:t>，管中充有磁导率为</a:t>
                </a:r>
                <a14:m>
                  <m:oMath xmlns:m="http://schemas.openxmlformats.org/officeDocument/2006/math">
                    <m:r>
                      <a:rPr lang="zh-CN" altLang="en-US" sz="2800" b="1" i="1" smtClean="0">
                        <a:solidFill>
                          <a:srgbClr val="7030A0"/>
                        </a:solidFill>
                        <a:latin typeface="Cambria Math" charset="0"/>
                        <a:ea typeface="SimHei" charset="-122"/>
                        <a:cs typeface="SimHei" charset="-122"/>
                        <a:sym typeface="Wingdings" panose="05000000000000000000" pitchFamily="2" charset="2"/>
                      </a:rPr>
                      <m:t>𝝁</m:t>
                    </m:r>
                  </m:oMath>
                </a14:m>
                <a:r>
                  <a:rPr lang="zh-CN" altLang="en-US" sz="2800" b="1" dirty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  <a:sym typeface="Wingdings" panose="05000000000000000000" pitchFamily="2" charset="2"/>
                  </a:rPr>
                  <a:t>的磁介质。</a:t>
                </a:r>
                <a:endParaRPr lang="zh-CN" altLang="en-US" sz="2800" b="1" dirty="0">
                  <a:solidFill>
                    <a:srgbClr val="7030A0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862" y="870160"/>
                <a:ext cx="11162030" cy="954107"/>
              </a:xfrm>
              <a:prstGeom prst="rect">
                <a:avLst/>
              </a:prstGeom>
              <a:blipFill rotWithShape="0">
                <a:blip r:embed="rId2"/>
                <a:stretch>
                  <a:fillRect l="-1092" t="-8333" b="-160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本框 3"/>
          <p:cNvSpPr txBox="1"/>
          <p:nvPr/>
        </p:nvSpPr>
        <p:spPr>
          <a:xfrm>
            <a:off x="268862" y="1728686"/>
            <a:ext cx="9060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解：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916866" y="1738350"/>
                <a:ext cx="611257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800" b="1" dirty="0">
                    <a:solidFill>
                      <a:schemeClr val="tx1"/>
                    </a:solidFill>
                    <a:latin typeface="SimHei" charset="-122"/>
                    <a:ea typeface="SimHei" charset="-122"/>
                    <a:cs typeface="SimHei" charset="-122"/>
                  </a:rPr>
                  <a:t>设螺线管通有电流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solidFill>
                          <a:schemeClr val="tx1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𝑰</m:t>
                    </m:r>
                  </m:oMath>
                </a14:m>
                <a:r>
                  <a:rPr lang="zh-CN" altLang="en-US" sz="2800" b="1" dirty="0">
                    <a:solidFill>
                      <a:schemeClr val="tx1"/>
                    </a:solidFill>
                    <a:latin typeface="SimHei" charset="-122"/>
                    <a:ea typeface="SimHei" charset="-122"/>
                    <a:cs typeface="SimHei" charset="-122"/>
                  </a:rPr>
                  <a:t>，则管内磁场为：</a:t>
                </a:r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866" y="1738350"/>
                <a:ext cx="6112571" cy="523220"/>
              </a:xfrm>
              <a:prstGeom prst="rect">
                <a:avLst/>
              </a:prstGeom>
              <a:blipFill rotWithShape="0">
                <a:blip r:embed="rId3"/>
                <a:stretch>
                  <a:fillRect l="-1994" t="-13953" r="-199" b="-290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18" descr="13-螺线管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0112" y="901185"/>
            <a:ext cx="4386119" cy="28968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Line 19"/>
          <p:cNvSpPr>
            <a:spLocks noChangeShapeType="1"/>
          </p:cNvSpPr>
          <p:nvPr/>
        </p:nvSpPr>
        <p:spPr bwMode="auto">
          <a:xfrm flipH="1">
            <a:off x="9983638" y="2157003"/>
            <a:ext cx="152400" cy="457200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9" name="Text Box 20"/>
          <p:cNvSpPr txBox="1">
            <a:spLocks noChangeArrowheads="1"/>
          </p:cNvSpPr>
          <p:nvPr/>
        </p:nvSpPr>
        <p:spPr bwMode="auto">
          <a:xfrm>
            <a:off x="10136038" y="1769077"/>
            <a:ext cx="658812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800" i="1" dirty="0">
                <a:solidFill>
                  <a:srgbClr val="CC0000"/>
                </a:solidFill>
                <a:latin typeface="SimHei" charset="-122"/>
                <a:ea typeface="SimHei" charset="-122"/>
                <a:cs typeface="SimHei" charset="-122"/>
              </a:rPr>
              <a:t>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/>
              <p:cNvSpPr txBox="1"/>
              <p:nvPr/>
            </p:nvSpPr>
            <p:spPr>
              <a:xfrm>
                <a:off x="3086311" y="2276722"/>
                <a:ext cx="144366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𝐵</m:t>
                      </m:r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=</m:t>
                      </m:r>
                      <m:r>
                        <a:rPr lang="zh-CN" altLang="en-US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𝜇</m:t>
                      </m:r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𝑛𝐼</m:t>
                      </m:r>
                    </m:oMath>
                  </m:oMathPara>
                </a14:m>
                <a:endParaRPr lang="zh-CN" altLang="en-US" sz="2800" dirty="0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6311" y="2276722"/>
                <a:ext cx="1443664" cy="430887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文本框 10"/>
          <p:cNvSpPr txBox="1"/>
          <p:nvPr/>
        </p:nvSpPr>
        <p:spPr>
          <a:xfrm>
            <a:off x="916865" y="2643336"/>
            <a:ext cx="27093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latin typeface="SimHei" charset="-122"/>
                <a:ea typeface="SimHei" charset="-122"/>
                <a:cs typeface="SimHei" charset="-122"/>
              </a:rPr>
              <a:t>管内全磁通为：</a:t>
            </a:r>
            <a:endParaRPr lang="zh-CN" altLang="en-US" sz="2800" b="1" dirty="0">
              <a:solidFill>
                <a:schemeClr val="tx1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/>
              <p:cNvSpPr txBox="1"/>
              <p:nvPr/>
            </p:nvSpPr>
            <p:spPr>
              <a:xfrm>
                <a:off x="1316724" y="3228267"/>
                <a:ext cx="263200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𝛹</m:t>
                      </m:r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=</m:t>
                      </m:r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𝑁</m:t>
                      </m:r>
                      <m:r>
                        <a:rPr lang="el-GR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𝛷</m:t>
                      </m:r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=</m:t>
                      </m:r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𝑁𝐵𝑆</m:t>
                      </m:r>
                    </m:oMath>
                  </m:oMathPara>
                </a14:m>
                <a:endParaRPr lang="zh-CN" altLang="en-US" sz="2800" i="1" dirty="0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12" name="文本框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6724" y="3228267"/>
                <a:ext cx="2632003" cy="430887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/>
              <p:cNvSpPr txBox="1"/>
              <p:nvPr/>
            </p:nvSpPr>
            <p:spPr>
              <a:xfrm>
                <a:off x="3881415" y="3228267"/>
                <a:ext cx="212378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=</m:t>
                      </m:r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𝑛𝑙</m:t>
                      </m:r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∙</m:t>
                      </m:r>
                      <m:r>
                        <a:rPr lang="zh-CN" altLang="en-US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𝜇</m:t>
                      </m:r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𝑛𝐼</m:t>
                      </m:r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∙</m:t>
                      </m:r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𝑆</m:t>
                      </m:r>
                    </m:oMath>
                  </m:oMathPara>
                </a14:m>
                <a:endParaRPr lang="zh-CN" altLang="en-US" sz="2800" i="1" dirty="0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13" name="文本框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1415" y="3228267"/>
                <a:ext cx="2123787" cy="430887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/>
              <p:cNvSpPr txBox="1"/>
              <p:nvPr/>
            </p:nvSpPr>
            <p:spPr>
              <a:xfrm>
                <a:off x="6005150" y="3228266"/>
                <a:ext cx="1489959" cy="4406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=</m:t>
                      </m:r>
                      <m:sSup>
                        <m:sSup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sSupPr>
                        <m:e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𝑛</m:t>
                          </m:r>
                        </m:e>
                        <m:sup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2</m:t>
                          </m:r>
                        </m:sup>
                      </m:sSup>
                      <m:r>
                        <a:rPr lang="zh-CN" altLang="en-US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𝜇</m:t>
                      </m:r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𝐼𝑉</m:t>
                      </m:r>
                    </m:oMath>
                  </m:oMathPara>
                </a14:m>
                <a:endParaRPr lang="zh-CN" altLang="en-US" sz="2800" i="1" dirty="0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14" name="文本框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5150" y="3228266"/>
                <a:ext cx="1489959" cy="440633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/>
              <p:cNvSpPr txBox="1"/>
              <p:nvPr/>
            </p:nvSpPr>
            <p:spPr>
              <a:xfrm>
                <a:off x="8731073" y="3144352"/>
                <a:ext cx="119417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𝑉</m:t>
                      </m:r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=</m:t>
                      </m:r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𝑙𝑆</m:t>
                      </m:r>
                    </m:oMath>
                  </m:oMathPara>
                </a14:m>
                <a:endParaRPr lang="zh-CN" altLang="en-US" sz="2800" i="1" dirty="0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15" name="文本框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1073" y="3144352"/>
                <a:ext cx="1194173" cy="430887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/>
              <p:cNvSpPr txBox="1"/>
              <p:nvPr/>
            </p:nvSpPr>
            <p:spPr>
              <a:xfrm>
                <a:off x="2065198" y="3798046"/>
                <a:ext cx="2403863" cy="8038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𝐿</m:t>
                      </m:r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fPr>
                        <m:num>
                          <m:r>
                            <a:rPr lang="el-GR" altLang="zh-CN" sz="2800" i="1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𝛹</m:t>
                          </m:r>
                        </m:num>
                        <m:den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𝐼</m:t>
                          </m:r>
                        </m:den>
                      </m:f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=</m:t>
                      </m:r>
                      <m:sSup>
                        <m:sSup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sSupPr>
                        <m:e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𝑛</m:t>
                          </m:r>
                        </m:e>
                        <m:sup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2</m:t>
                          </m:r>
                        </m:sup>
                      </m:sSup>
                      <m:r>
                        <a:rPr lang="zh-CN" altLang="en-US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𝜇</m:t>
                      </m:r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𝑉</m:t>
                      </m:r>
                    </m:oMath>
                  </m:oMathPara>
                </a14:m>
                <a:endParaRPr lang="zh-CN" altLang="en-US" sz="2800" i="1" dirty="0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16" name="文本框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5198" y="3798046"/>
                <a:ext cx="2403863" cy="803810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/>
              <p:cNvSpPr txBox="1"/>
              <p:nvPr/>
            </p:nvSpPr>
            <p:spPr>
              <a:xfrm>
                <a:off x="1433651" y="3861397"/>
                <a:ext cx="605935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440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∴</m:t>
                      </m:r>
                    </m:oMath>
                  </m:oMathPara>
                </a14:m>
                <a:endParaRPr lang="zh-CN" altLang="en-US" sz="4400" dirty="0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17" name="文本框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3651" y="3861397"/>
                <a:ext cx="605935" cy="677108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/>
              <p:cNvSpPr txBox="1"/>
              <p:nvPr/>
            </p:nvSpPr>
            <p:spPr>
              <a:xfrm>
                <a:off x="916865" y="4601856"/>
                <a:ext cx="3053080" cy="5329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800" b="1" dirty="0">
                    <a:latin typeface="SimHei" charset="-122"/>
                    <a:ea typeface="SimHei" charset="-122"/>
                    <a:cs typeface="SimHei" charset="-122"/>
                  </a:rPr>
                  <a:t>可知：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latin typeface="Cambria Math" charset="0"/>
                        <a:ea typeface="SimHei" charset="-122"/>
                        <a:cs typeface="SimHei" charset="-122"/>
                      </a:rPr>
                      <m:t>𝑳</m:t>
                    </m:r>
                    <m:r>
                      <a:rPr lang="en-US" altLang="zh-CN" sz="2800" b="1" i="1" smtClean="0">
                        <a:latin typeface="Cambria Math" charset="0"/>
                        <a:ea typeface="SimHei" charset="-122"/>
                        <a:cs typeface="SimHei" charset="-122"/>
                      </a:rPr>
                      <m:t>∝</m:t>
                    </m:r>
                    <m:sSup>
                      <m:sSupPr>
                        <m:ctrlPr>
                          <a:rPr lang="en-US" altLang="zh-CN" sz="2800" b="1" i="1" smtClean="0">
                            <a:latin typeface="Cambria Math" panose="02040503050406030204" pitchFamily="18" charset="0"/>
                            <a:ea typeface="SimHei" charset="-122"/>
                            <a:cs typeface="SimHei" charset="-122"/>
                          </a:rPr>
                        </m:ctrlPr>
                      </m:sSupPr>
                      <m:e>
                        <m:r>
                          <a:rPr lang="en-US" altLang="zh-CN" sz="2800" b="1" i="1" smtClean="0">
                            <a:latin typeface="Cambria Math" charset="0"/>
                            <a:ea typeface="SimHei" charset="-122"/>
                            <a:cs typeface="SimHei" charset="-122"/>
                          </a:rPr>
                          <m:t>𝒏</m:t>
                        </m:r>
                      </m:e>
                      <m:sup>
                        <m:r>
                          <a:rPr lang="en-US" altLang="zh-CN" sz="2800" b="1" i="1" smtClean="0">
                            <a:latin typeface="Cambria Math" charset="0"/>
                            <a:ea typeface="SimHei" charset="-122"/>
                            <a:cs typeface="SimHei" charset="-122"/>
                          </a:rPr>
                          <m:t>𝟐</m:t>
                        </m:r>
                      </m:sup>
                    </m:sSup>
                    <m:r>
                      <a:rPr lang="en-US" altLang="zh-CN" sz="2800" b="1" i="1" smtClean="0">
                        <a:latin typeface="Cambria Math" charset="0"/>
                        <a:ea typeface="SimHei" charset="-122"/>
                        <a:cs typeface="SimHei" charset="-122"/>
                      </a:rPr>
                      <m:t>,</m:t>
                    </m:r>
                    <m:r>
                      <a:rPr lang="zh-CN" altLang="en-US" sz="2800" b="1" i="1" smtClean="0">
                        <a:latin typeface="Cambria Math" charset="0"/>
                        <a:ea typeface="SimHei" charset="-122"/>
                        <a:cs typeface="SimHei" charset="-122"/>
                      </a:rPr>
                      <m:t>𝝁</m:t>
                    </m:r>
                    <m:r>
                      <a:rPr lang="en-US" altLang="zh-CN" sz="2800" b="1" i="1" smtClean="0">
                        <a:latin typeface="Cambria Math" charset="0"/>
                        <a:ea typeface="SimHei" charset="-122"/>
                        <a:cs typeface="SimHei" charset="-122"/>
                      </a:rPr>
                      <m:t>,</m:t>
                    </m:r>
                    <m:r>
                      <a:rPr lang="en-US" altLang="zh-CN" sz="2800" b="1" i="1" smtClean="0">
                        <a:latin typeface="Cambria Math" charset="0"/>
                        <a:ea typeface="SimHei" charset="-122"/>
                        <a:cs typeface="SimHei" charset="-122"/>
                      </a:rPr>
                      <m:t>𝑽</m:t>
                    </m:r>
                  </m:oMath>
                </a14:m>
                <a:endParaRPr lang="zh-CN" altLang="en-US" sz="2800" b="1" dirty="0">
                  <a:solidFill>
                    <a:schemeClr val="tx1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18" name="文本框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865" y="4601856"/>
                <a:ext cx="3053080" cy="532966"/>
              </a:xfrm>
              <a:prstGeom prst="rect">
                <a:avLst/>
              </a:prstGeom>
              <a:blipFill rotWithShape="0">
                <a:blip r:embed="rId12"/>
                <a:stretch>
                  <a:fillRect l="-3992" t="-13793" b="-287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文本框 18"/>
          <p:cNvSpPr txBox="1"/>
          <p:nvPr/>
        </p:nvSpPr>
        <p:spPr>
          <a:xfrm>
            <a:off x="916865" y="5320033"/>
            <a:ext cx="34307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latin typeface="SimHei" charset="-122"/>
                <a:ea typeface="SimHei" charset="-122"/>
                <a:cs typeface="SimHei" charset="-122"/>
              </a:rPr>
              <a:t>提高线圈自感的途径</a:t>
            </a:r>
            <a:endParaRPr lang="zh-CN" altLang="en-US" sz="2800" b="1" dirty="0">
              <a:solidFill>
                <a:schemeClr val="tx1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20" name="AutoShape 2"/>
          <p:cNvSpPr>
            <a:spLocks/>
          </p:cNvSpPr>
          <p:nvPr/>
        </p:nvSpPr>
        <p:spPr bwMode="auto">
          <a:xfrm>
            <a:off x="4347749" y="5041367"/>
            <a:ext cx="231714" cy="1172912"/>
          </a:xfrm>
          <a:prstGeom prst="leftBrace">
            <a:avLst>
              <a:gd name="adj1" fmla="val 55608"/>
              <a:gd name="adj2" fmla="val 50000"/>
            </a:avLst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zh-CN" sz="3200">
              <a:solidFill>
                <a:srgbClr val="FF0000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4622015" y="4796813"/>
            <a:ext cx="34307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latin typeface="SimHei" charset="-122"/>
                <a:ea typeface="SimHei" charset="-122"/>
                <a:cs typeface="SimHei" charset="-122"/>
              </a:rPr>
              <a:t>磁芯用高磁导率材料</a:t>
            </a:r>
            <a:endParaRPr lang="zh-CN" altLang="en-US" sz="2800" b="1" dirty="0">
              <a:solidFill>
                <a:schemeClr val="tx1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4616973" y="5320033"/>
            <a:ext cx="23487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latin typeface="SimHei" charset="-122"/>
                <a:ea typeface="SimHei" charset="-122"/>
                <a:cs typeface="SimHei" charset="-122"/>
              </a:rPr>
              <a:t>增大绕线密度</a:t>
            </a:r>
            <a:endParaRPr lang="zh-CN" altLang="en-US" sz="2800" b="1" dirty="0">
              <a:solidFill>
                <a:schemeClr val="tx1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4617305" y="5843253"/>
            <a:ext cx="23487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latin typeface="SimHei" charset="-122"/>
                <a:ea typeface="SimHei" charset="-122"/>
                <a:cs typeface="SimHei" charset="-122"/>
              </a:rPr>
              <a:t>增大线圈体积</a:t>
            </a:r>
            <a:endParaRPr lang="zh-CN" altLang="en-US" sz="2800" b="1" dirty="0">
              <a:solidFill>
                <a:schemeClr val="tx1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8160200" y="4868339"/>
            <a:ext cx="343074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latin typeface="SimHei" charset="-122"/>
                <a:ea typeface="SimHei" charset="-122"/>
                <a:cs typeface="SimHei" charset="-122"/>
              </a:rPr>
              <a:t>演示实验：自感系数</a:t>
            </a:r>
            <a:endParaRPr lang="en-US" altLang="zh-CN" sz="2800" b="1" dirty="0">
              <a:solidFill>
                <a:srgbClr val="C00000"/>
              </a:solidFill>
              <a:latin typeface="SimHei" charset="-122"/>
              <a:ea typeface="SimHei" charset="-122"/>
              <a:cs typeface="SimHei" charset="-122"/>
            </a:endParaRPr>
          </a:p>
          <a:p>
            <a:r>
              <a:rPr lang="zh-CN" altLang="en-US" sz="2800" b="1" dirty="0">
                <a:solidFill>
                  <a:srgbClr val="C00000"/>
                </a:solidFill>
                <a:latin typeface="SimHei" charset="-122"/>
                <a:ea typeface="SimHei" charset="-122"/>
                <a:cs typeface="SimHei" charset="-122"/>
              </a:rPr>
              <a:t>与磁导率的关系</a:t>
            </a:r>
          </a:p>
        </p:txBody>
      </p:sp>
    </p:spTree>
    <p:extLst>
      <p:ext uri="{BB962C8B-B14F-4D97-AF65-F5344CB8AC3E}">
        <p14:creationId xmlns:p14="http://schemas.microsoft.com/office/powerpoint/2010/main" val="1552733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8" grpId="0" animBg="1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 animBg="1"/>
      <p:bldP spid="21" grpId="0"/>
      <p:bldP spid="22" grpId="0"/>
      <p:bldP spid="23" grpId="0"/>
      <p:bldP spid="2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1" name="直接连接符 80"/>
          <p:cNvCxnSpPr/>
          <p:nvPr/>
        </p:nvCxnSpPr>
        <p:spPr>
          <a:xfrm flipH="1" flipV="1">
            <a:off x="9500345" y="2164296"/>
            <a:ext cx="0" cy="3793161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/>
              <p:cNvSpPr txBox="1"/>
              <p:nvPr/>
            </p:nvSpPr>
            <p:spPr>
              <a:xfrm>
                <a:off x="370462" y="244177"/>
                <a:ext cx="10974479" cy="10063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800" b="1" dirty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</a:rPr>
                  <a:t>例</a:t>
                </a:r>
                <a:r>
                  <a:rPr lang="en-US" altLang="zh-CN" sz="2800" b="1" dirty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</a:rPr>
                  <a:t>1</a:t>
                </a:r>
                <a:r>
                  <a:rPr lang="zh-CN" altLang="en-US" sz="2800" b="1" dirty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</a:rPr>
                  <a:t>：半径为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solidFill>
                          <a:srgbClr val="7030A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𝑹</m:t>
                    </m:r>
                  </m:oMath>
                </a14:m>
                <a:r>
                  <a:rPr lang="zh-CN" altLang="en-US" sz="2800" b="1" dirty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</a:rPr>
                  <a:t>的圆柱体内，有一均匀磁场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zh-CN" altLang="en-US" sz="28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SimHei" charset="-122"/>
                            <a:cs typeface="SimHei" charset="-122"/>
                          </a:rPr>
                        </m:ctrlPr>
                      </m:accPr>
                      <m:e>
                        <m:r>
                          <a:rPr lang="en-US" altLang="zh-CN" sz="2800" b="1" i="1" smtClean="0">
                            <a:solidFill>
                              <a:srgbClr val="7030A0"/>
                            </a:solidFill>
                            <a:latin typeface="Cambria Math" charset="0"/>
                            <a:ea typeface="SimHei" charset="-122"/>
                            <a:cs typeface="SimHei" charset="-122"/>
                          </a:rPr>
                          <m:t>𝑩</m:t>
                        </m:r>
                      </m:e>
                    </m:acc>
                  </m:oMath>
                </a14:m>
                <a:r>
                  <a:rPr lang="zh-CN" altLang="en-US" sz="2800" b="1" dirty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</a:rPr>
                  <a:t>，方向垂直图面向里，以</a:t>
                </a:r>
                <a:endParaRPr lang="en-US" altLang="zh-CN" sz="2800" b="1" dirty="0">
                  <a:solidFill>
                    <a:srgbClr val="7030A0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  <a:p>
                <a:r>
                  <a:rPr lang="zh-CN" altLang="en-US" sz="2800" b="1" dirty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</a:rPr>
                  <a:t>速度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solidFill>
                          <a:srgbClr val="7030A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𝒅𝑩</m:t>
                    </m:r>
                    <m:r>
                      <a:rPr lang="en-US" altLang="zh-CN" sz="2800" b="1" i="1" smtClean="0">
                        <a:solidFill>
                          <a:srgbClr val="7030A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/</m:t>
                    </m:r>
                    <m:r>
                      <a:rPr lang="en-US" altLang="zh-CN" sz="2800" b="1" i="1" smtClean="0">
                        <a:solidFill>
                          <a:srgbClr val="7030A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𝒅𝒕</m:t>
                    </m:r>
                  </m:oMath>
                </a14:m>
                <a:r>
                  <a:rPr lang="zh-CN" altLang="en-US" sz="2800" b="1" dirty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</a:rPr>
                  <a:t>增加，求</a:t>
                </a:r>
                <a:r>
                  <a:rPr lang="en-US" altLang="zh-CN" sz="2800" b="1" dirty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</a:rPr>
                  <a:t>(1)</a:t>
                </a:r>
                <a:r>
                  <a:rPr lang="zh-CN" altLang="en-US" sz="2800" b="1" dirty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</a:rPr>
                  <a:t>半径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solidFill>
                          <a:srgbClr val="7030A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𝒓</m:t>
                    </m:r>
                  </m:oMath>
                </a14:m>
                <a:r>
                  <a:rPr lang="zh-CN" altLang="en-US" sz="2800" b="1" dirty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</a:rPr>
                  <a:t>处的感应电场；</a:t>
                </a:r>
              </a:p>
            </p:txBody>
          </p:sp>
        </mc:Choice>
        <mc:Fallback xmlns=""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462" y="244177"/>
                <a:ext cx="10974479" cy="1006366"/>
              </a:xfrm>
              <a:prstGeom prst="rect">
                <a:avLst/>
              </a:prstGeom>
              <a:blipFill rotWithShape="0">
                <a:blip r:embed="rId2"/>
                <a:stretch>
                  <a:fillRect l="-1167" t="-2424" b="-1454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框 2"/>
          <p:cNvSpPr txBox="1"/>
          <p:nvPr/>
        </p:nvSpPr>
        <p:spPr>
          <a:xfrm>
            <a:off x="370462" y="1204843"/>
            <a:ext cx="9060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解：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1094315" y="1167419"/>
                <a:ext cx="6508513" cy="954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800" b="1" dirty="0">
                    <a:latin typeface="SimHei" charset="-122"/>
                    <a:ea typeface="SimHei" charset="-122"/>
                    <a:cs typeface="SimHei" charset="-122"/>
                  </a:rPr>
                  <a:t>根据磁场的对称性，取半径为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latin typeface="Cambria Math" charset="0"/>
                        <a:ea typeface="SimHei" charset="-122"/>
                        <a:cs typeface="SimHei" charset="-122"/>
                      </a:rPr>
                      <m:t>𝒓</m:t>
                    </m:r>
                  </m:oMath>
                </a14:m>
                <a:r>
                  <a:rPr lang="zh-CN" altLang="en-US" sz="2800" b="1" dirty="0">
                    <a:latin typeface="SimHei" charset="-122"/>
                    <a:ea typeface="SimHei" charset="-122"/>
                    <a:cs typeface="SimHei" charset="-122"/>
                  </a:rPr>
                  <a:t>的电场线</a:t>
                </a:r>
                <a:endParaRPr lang="en-US" altLang="zh-CN" sz="2800" b="1" dirty="0">
                  <a:latin typeface="SimHei" charset="-122"/>
                  <a:ea typeface="SimHei" charset="-122"/>
                  <a:cs typeface="SimHei" charset="-122"/>
                </a:endParaRPr>
              </a:p>
              <a:p>
                <a:r>
                  <a:rPr lang="zh-CN" altLang="en-US" sz="2800" b="1" dirty="0">
                    <a:solidFill>
                      <a:schemeClr val="tx1"/>
                    </a:solidFill>
                    <a:latin typeface="SimHei" charset="-122"/>
                    <a:ea typeface="SimHei" charset="-122"/>
                    <a:cs typeface="SimHei" charset="-122"/>
                  </a:rPr>
                  <a:t>为积分路径，方向沿逆时针方向。</a:t>
                </a:r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4315" y="1167419"/>
                <a:ext cx="6508513" cy="954107"/>
              </a:xfrm>
              <a:prstGeom prst="rect">
                <a:avLst/>
              </a:prstGeom>
              <a:blipFill rotWithShape="0">
                <a:blip r:embed="rId3"/>
                <a:stretch>
                  <a:fillRect l="-1968" t="-8333" r="-94" b="-173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乘号 9"/>
          <p:cNvSpPr/>
          <p:nvPr/>
        </p:nvSpPr>
        <p:spPr>
          <a:xfrm>
            <a:off x="8754900" y="1395332"/>
            <a:ext cx="288000" cy="288000"/>
          </a:xfrm>
          <a:prstGeom prst="mathMultiply">
            <a:avLst>
              <a:gd name="adj1" fmla="val 6129"/>
            </a:avLst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11" name="乘号 10"/>
          <p:cNvSpPr/>
          <p:nvPr/>
        </p:nvSpPr>
        <p:spPr>
          <a:xfrm>
            <a:off x="9355403" y="1225987"/>
            <a:ext cx="288000" cy="288000"/>
          </a:xfrm>
          <a:prstGeom prst="mathMultiply">
            <a:avLst>
              <a:gd name="adj1" fmla="val 6129"/>
            </a:avLst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12" name="乘号 11"/>
          <p:cNvSpPr/>
          <p:nvPr/>
        </p:nvSpPr>
        <p:spPr>
          <a:xfrm>
            <a:off x="9979981" y="1395332"/>
            <a:ext cx="288000" cy="288000"/>
          </a:xfrm>
          <a:prstGeom prst="mathMultiply">
            <a:avLst>
              <a:gd name="adj1" fmla="val 6129"/>
            </a:avLst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14" name="乘号 13"/>
          <p:cNvSpPr/>
          <p:nvPr/>
        </p:nvSpPr>
        <p:spPr>
          <a:xfrm>
            <a:off x="8551702" y="2022452"/>
            <a:ext cx="288000" cy="288000"/>
          </a:xfrm>
          <a:prstGeom prst="mathMultiply">
            <a:avLst>
              <a:gd name="adj1" fmla="val 6129"/>
            </a:avLst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15" name="乘号 14"/>
          <p:cNvSpPr/>
          <p:nvPr/>
        </p:nvSpPr>
        <p:spPr>
          <a:xfrm>
            <a:off x="9355403" y="2028591"/>
            <a:ext cx="288000" cy="288000"/>
          </a:xfrm>
          <a:prstGeom prst="mathMultiply">
            <a:avLst>
              <a:gd name="adj1" fmla="val 6129"/>
            </a:avLst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16" name="乘号 15"/>
          <p:cNvSpPr/>
          <p:nvPr/>
        </p:nvSpPr>
        <p:spPr>
          <a:xfrm>
            <a:off x="10183177" y="2022452"/>
            <a:ext cx="288000" cy="288000"/>
          </a:xfrm>
          <a:prstGeom prst="mathMultiply">
            <a:avLst>
              <a:gd name="adj1" fmla="val 6129"/>
            </a:avLst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18" name="乘号 17"/>
          <p:cNvSpPr/>
          <p:nvPr/>
        </p:nvSpPr>
        <p:spPr>
          <a:xfrm>
            <a:off x="8754900" y="2643433"/>
            <a:ext cx="288000" cy="288000"/>
          </a:xfrm>
          <a:prstGeom prst="mathMultiply">
            <a:avLst>
              <a:gd name="adj1" fmla="val 6129"/>
            </a:avLst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19" name="乘号 18"/>
          <p:cNvSpPr/>
          <p:nvPr/>
        </p:nvSpPr>
        <p:spPr>
          <a:xfrm>
            <a:off x="9355403" y="2852773"/>
            <a:ext cx="288000" cy="288000"/>
          </a:xfrm>
          <a:prstGeom prst="mathMultiply">
            <a:avLst>
              <a:gd name="adj1" fmla="val 6129"/>
            </a:avLst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20" name="乘号 19"/>
          <p:cNvSpPr/>
          <p:nvPr/>
        </p:nvSpPr>
        <p:spPr>
          <a:xfrm>
            <a:off x="9979981" y="2643433"/>
            <a:ext cx="288000" cy="288000"/>
          </a:xfrm>
          <a:prstGeom prst="mathMultiply">
            <a:avLst>
              <a:gd name="adj1" fmla="val 6129"/>
            </a:avLst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10232130" y="1893755"/>
            <a:ext cx="65" cy="369332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endParaRPr lang="zh-CN" altLang="en-US" sz="2400" b="1" dirty="0">
              <a:solidFill>
                <a:schemeClr val="tx1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47" name="椭圆 46"/>
          <p:cNvSpPr/>
          <p:nvPr/>
        </p:nvSpPr>
        <p:spPr>
          <a:xfrm>
            <a:off x="8421533" y="1164144"/>
            <a:ext cx="2160000" cy="2160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p:cxnSp>
        <p:nvCxnSpPr>
          <p:cNvPr id="49" name="直接箭头连接符 48"/>
          <p:cNvCxnSpPr/>
          <p:nvPr/>
        </p:nvCxnSpPr>
        <p:spPr>
          <a:xfrm flipV="1">
            <a:off x="9509581" y="1539408"/>
            <a:ext cx="850374" cy="66183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文本框 51"/>
              <p:cNvSpPr txBox="1"/>
              <p:nvPr/>
            </p:nvSpPr>
            <p:spPr>
              <a:xfrm>
                <a:off x="9319307" y="2215350"/>
                <a:ext cx="37991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𝑶</m:t>
                      </m:r>
                    </m:oMath>
                  </m:oMathPara>
                </a14:m>
                <a:endParaRPr lang="zh-CN" altLang="en-US" sz="2400" b="1" dirty="0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52" name="文本框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9307" y="2215350"/>
                <a:ext cx="379911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8065" r="-8065" b="-98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文本框 52"/>
              <p:cNvSpPr txBox="1"/>
              <p:nvPr/>
            </p:nvSpPr>
            <p:spPr>
              <a:xfrm>
                <a:off x="10106985" y="1657676"/>
                <a:ext cx="36869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𝑹</m:t>
                      </m:r>
                    </m:oMath>
                  </m:oMathPara>
                </a14:m>
                <a:endParaRPr lang="zh-CN" altLang="en-US" sz="2400" b="1" dirty="0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53" name="文本框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06985" y="1657676"/>
                <a:ext cx="368691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6667" r="-8333" b="-81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椭圆 54"/>
          <p:cNvSpPr/>
          <p:nvPr/>
        </p:nvSpPr>
        <p:spPr>
          <a:xfrm>
            <a:off x="8821580" y="1588849"/>
            <a:ext cx="1369804" cy="1326889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p:cxnSp>
        <p:nvCxnSpPr>
          <p:cNvPr id="57" name="直接箭头连接符 56"/>
          <p:cNvCxnSpPr/>
          <p:nvPr/>
        </p:nvCxnSpPr>
        <p:spPr>
          <a:xfrm flipH="1" flipV="1">
            <a:off x="9356280" y="1592402"/>
            <a:ext cx="252000" cy="0"/>
          </a:xfrm>
          <a:prstGeom prst="straightConnector1">
            <a:avLst/>
          </a:prstGeom>
          <a:ln w="38100">
            <a:solidFill>
              <a:srgbClr val="FF000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文本框 58"/>
              <p:cNvSpPr txBox="1"/>
              <p:nvPr/>
            </p:nvSpPr>
            <p:spPr>
              <a:xfrm>
                <a:off x="685511" y="3284732"/>
                <a:ext cx="217796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800" b="1" dirty="0">
                    <a:latin typeface="SimHei" charset="-122"/>
                    <a:ea typeface="SimHei" charset="-122"/>
                    <a:cs typeface="SimHei" charset="-122"/>
                  </a:rPr>
                  <a:t>当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latin typeface="Cambria Math" charset="0"/>
                        <a:ea typeface="SimHei" charset="-122"/>
                        <a:cs typeface="SimHei" charset="-122"/>
                      </a:rPr>
                      <m:t>𝒓</m:t>
                    </m:r>
                    <m:r>
                      <a:rPr lang="en-US" altLang="zh-CN" sz="2800" b="1" i="1" smtClean="0">
                        <a:latin typeface="Cambria Math" charset="0"/>
                        <a:ea typeface="SimHei" charset="-122"/>
                        <a:cs typeface="SimHei" charset="-122"/>
                      </a:rPr>
                      <m:t>&lt;</m:t>
                    </m:r>
                    <m:r>
                      <a:rPr lang="en-US" altLang="zh-CN" sz="2800" b="1" i="1" smtClean="0">
                        <a:latin typeface="Cambria Math" charset="0"/>
                        <a:ea typeface="SimHei" charset="-122"/>
                        <a:cs typeface="SimHei" charset="-122"/>
                      </a:rPr>
                      <m:t>𝑹</m:t>
                    </m:r>
                  </m:oMath>
                </a14:m>
                <a:r>
                  <a:rPr lang="zh-CN" altLang="en-US" sz="2800" b="1" dirty="0">
                    <a:latin typeface="SimHei" charset="-122"/>
                    <a:ea typeface="SimHei" charset="-122"/>
                    <a:cs typeface="SimHei" charset="-122"/>
                  </a:rPr>
                  <a:t>时</a:t>
                </a:r>
                <a:r>
                  <a:rPr lang="zh-CN" altLang="en-US" sz="2800" b="1" dirty="0">
                    <a:solidFill>
                      <a:schemeClr val="tx1"/>
                    </a:solidFill>
                    <a:latin typeface="SimHei" charset="-122"/>
                    <a:ea typeface="SimHei" charset="-122"/>
                    <a:cs typeface="SimHei" charset="-122"/>
                  </a:rPr>
                  <a:t>：</a:t>
                </a:r>
              </a:p>
            </p:txBody>
          </p:sp>
        </mc:Choice>
        <mc:Fallback xmlns="">
          <p:sp>
            <p:nvSpPr>
              <p:cNvPr id="59" name="文本框 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511" y="3284732"/>
                <a:ext cx="2177969" cy="523220"/>
              </a:xfrm>
              <a:prstGeom prst="rect">
                <a:avLst/>
              </a:prstGeom>
              <a:blipFill rotWithShape="0">
                <a:blip r:embed="rId6"/>
                <a:stretch>
                  <a:fillRect l="-5587" t="-15116" r="-4190" b="-290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文本框 59"/>
              <p:cNvSpPr txBox="1"/>
              <p:nvPr/>
            </p:nvSpPr>
            <p:spPr>
              <a:xfrm>
                <a:off x="9669262" y="2310452"/>
                <a:ext cx="3189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solidFill>
                            <a:srgbClr val="006600"/>
                          </a:solidFill>
                          <a:latin typeface="Cambria Math" charset="0"/>
                          <a:ea typeface="SimHei" charset="-122"/>
                          <a:cs typeface="SimHei" charset="-122"/>
                        </a:rPr>
                        <m:t>𝒓</m:t>
                      </m:r>
                    </m:oMath>
                  </m:oMathPara>
                </a14:m>
                <a:endParaRPr lang="zh-CN" altLang="en-US" sz="2400" b="1" dirty="0">
                  <a:solidFill>
                    <a:srgbClr val="006600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60" name="文本框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9262" y="2310452"/>
                <a:ext cx="318997" cy="369332"/>
              </a:xfrm>
              <a:prstGeom prst="rect">
                <a:avLst/>
              </a:prstGeom>
              <a:blipFill rotWithShape="0">
                <a:blip r:embed="rId7"/>
                <a:stretch>
                  <a:fillRect r="-1923" b="-16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" name="直接箭头连接符 60"/>
          <p:cNvCxnSpPr/>
          <p:nvPr/>
        </p:nvCxnSpPr>
        <p:spPr>
          <a:xfrm>
            <a:off x="9532075" y="2196490"/>
            <a:ext cx="613916" cy="324050"/>
          </a:xfrm>
          <a:prstGeom prst="straightConnector1">
            <a:avLst/>
          </a:prstGeom>
          <a:ln w="38100">
            <a:solidFill>
              <a:srgbClr val="00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文本框 63"/>
              <p:cNvSpPr txBox="1"/>
              <p:nvPr/>
            </p:nvSpPr>
            <p:spPr>
              <a:xfrm>
                <a:off x="1856044" y="2046102"/>
                <a:ext cx="4183389" cy="1017010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∮"/>
                          <m:ctrlPr>
                            <a:rPr lang="en-US" altLang="zh-CN" sz="2800" b="1" i="1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800" b="1" i="1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𝑳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CN" sz="2800" b="1" i="1">
                                  <a:latin typeface="Cambria Math" panose="02040503050406030204" pitchFamily="18" charset="0"/>
                                  <a:ea typeface="SimHei" charset="-122"/>
                                  <a:cs typeface="SimHei" charset="-122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altLang="zh-CN" sz="2800" i="1">
                                      <a:latin typeface="Cambria Math" panose="02040503050406030204" pitchFamily="18" charset="0"/>
                                      <a:ea typeface="SimHei" charset="-122"/>
                                      <a:cs typeface="SimHei" charset="-122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800" b="1" i="1">
                                      <a:latin typeface="Cambria Math" charset="0"/>
                                      <a:ea typeface="SimHei" charset="-122"/>
                                      <a:cs typeface="SimHei" charset="-122"/>
                                    </a:rPr>
                                    <m:t>𝑬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sz="2800" b="1" i="1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𝒊</m:t>
                              </m:r>
                            </m:sub>
                          </m:sSub>
                        </m:e>
                      </m:nary>
                      <m:r>
                        <a:rPr lang="en-US" altLang="zh-CN" sz="2800" b="1" i="1">
                          <a:latin typeface="Cambria Math" charset="0"/>
                          <a:ea typeface="SimHei" charset="-122"/>
                          <a:cs typeface="SimHei" charset="-122"/>
                        </a:rPr>
                        <m:t>∙</m:t>
                      </m:r>
                      <m:r>
                        <a:rPr lang="en-US" altLang="zh-CN" sz="2800" i="1">
                          <a:latin typeface="Cambria Math" charset="0"/>
                          <a:ea typeface="SimHei" charset="-122"/>
                          <a:cs typeface="SimHei" charset="-122"/>
                        </a:rPr>
                        <m:t>𝑑</m:t>
                      </m:r>
                      <m:acc>
                        <m:accPr>
                          <m:chr m:val="⃗"/>
                          <m:ctrlPr>
                            <a:rPr lang="en-US" altLang="zh-CN" sz="2800" b="1" i="1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accPr>
                        <m:e>
                          <m:r>
                            <a:rPr lang="en-US" altLang="zh-CN" sz="2800" b="1" i="1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𝒍</m:t>
                          </m:r>
                        </m:e>
                      </m:acc>
                      <m:r>
                        <a:rPr lang="en-US" altLang="zh-CN" sz="2800" b="1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=−</m:t>
                      </m:r>
                      <m:nary>
                        <m:naryPr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𝑆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  <a:ea typeface="SimHei" charset="-122"/>
                                  <a:cs typeface="SimHei" charset="-122"/>
                                </a:rPr>
                              </m:ctrlPr>
                            </m:fPr>
                            <m:num>
                              <m:r>
                                <a:rPr lang="zh-CN" altLang="en-US" sz="2800" b="0" i="1" smtClean="0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𝜕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altLang="zh-CN" sz="2800" b="1" i="1">
                                      <a:latin typeface="Cambria Math" panose="02040503050406030204" pitchFamily="18" charset="0"/>
                                      <a:ea typeface="SimHei" charset="-122"/>
                                      <a:cs typeface="SimHei" charset="-122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800" b="1" i="1">
                                      <a:latin typeface="Cambria Math" charset="0"/>
                                      <a:ea typeface="SimHei" charset="-122"/>
                                      <a:cs typeface="SimHei" charset="-122"/>
                                    </a:rPr>
                                    <m:t>𝑩</m:t>
                                  </m:r>
                                </m:e>
                              </m:acc>
                            </m:num>
                            <m:den>
                              <m:r>
                                <a:rPr lang="en-US" altLang="zh-CN" sz="2800" i="1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𝜕</m:t>
                              </m:r>
                              <m:r>
                                <a:rPr lang="en-US" altLang="zh-CN" sz="2800" i="1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𝑡</m:t>
                              </m:r>
                            </m:den>
                          </m:f>
                        </m:e>
                      </m:nary>
                      <m:r>
                        <a:rPr lang="en-US" altLang="zh-CN" sz="2800" b="1" i="1">
                          <a:latin typeface="Cambria Math" charset="0"/>
                          <a:ea typeface="SimHei" charset="-122"/>
                          <a:cs typeface="SimHei" charset="-122"/>
                        </a:rPr>
                        <m:t>∙</m:t>
                      </m:r>
                      <m:r>
                        <a:rPr lang="en-US" altLang="zh-CN" sz="2800" i="1">
                          <a:latin typeface="Cambria Math" charset="0"/>
                          <a:ea typeface="SimHei" charset="-122"/>
                          <a:cs typeface="SimHei" charset="-122"/>
                        </a:rPr>
                        <m:t>𝑑</m:t>
                      </m:r>
                      <m:acc>
                        <m:accPr>
                          <m:chr m:val="⃗"/>
                          <m:ctrlPr>
                            <a:rPr lang="en-US" altLang="zh-CN" sz="2800" b="1" i="1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accPr>
                        <m:e>
                          <m:r>
                            <a:rPr lang="en-US" altLang="zh-CN" sz="2800" b="1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𝑺</m:t>
                          </m:r>
                        </m:e>
                      </m:acc>
                    </m:oMath>
                  </m:oMathPara>
                </a14:m>
                <a:endParaRPr lang="zh-CN" altLang="en-US" sz="2800" dirty="0">
                  <a:solidFill>
                    <a:schemeClr val="tx1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64" name="文本框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6044" y="2046102"/>
                <a:ext cx="4183389" cy="1017010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文本框 64"/>
              <p:cNvSpPr txBox="1"/>
              <p:nvPr/>
            </p:nvSpPr>
            <p:spPr>
              <a:xfrm>
                <a:off x="1107706" y="2238630"/>
                <a:ext cx="605935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440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∵</m:t>
                      </m:r>
                    </m:oMath>
                  </m:oMathPara>
                </a14:m>
                <a:endParaRPr lang="zh-CN" altLang="en-US" sz="4400" dirty="0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65" name="文本框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7706" y="2238630"/>
                <a:ext cx="605935" cy="677108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文本框 66"/>
              <p:cNvSpPr txBox="1"/>
              <p:nvPr/>
            </p:nvSpPr>
            <p:spPr>
              <a:xfrm>
                <a:off x="2731893" y="2941208"/>
                <a:ext cx="3276410" cy="1004249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∮"/>
                          <m:ctrlPr>
                            <a:rPr lang="en-US" altLang="zh-CN" sz="2800" b="1" i="1" smtClean="0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800" b="1" i="1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𝑳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CN" sz="2800" b="1" i="1">
                                  <a:latin typeface="Cambria Math" panose="02040503050406030204" pitchFamily="18" charset="0"/>
                                  <a:ea typeface="SimHei" charset="-122"/>
                                  <a:cs typeface="SimHei" charset="-122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altLang="zh-CN" sz="2800" i="1">
                                      <a:latin typeface="Cambria Math" panose="02040503050406030204" pitchFamily="18" charset="0"/>
                                      <a:ea typeface="SimHei" charset="-122"/>
                                      <a:cs typeface="SimHei" charset="-122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800" b="1" i="1">
                                      <a:latin typeface="Cambria Math" charset="0"/>
                                      <a:ea typeface="SimHei" charset="-122"/>
                                      <a:cs typeface="SimHei" charset="-122"/>
                                    </a:rPr>
                                    <m:t>𝑬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sz="2800" b="1" i="1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𝒊</m:t>
                              </m:r>
                            </m:sub>
                          </m:sSub>
                        </m:e>
                      </m:nary>
                      <m:r>
                        <a:rPr lang="en-US" altLang="zh-CN" sz="2800" b="1" i="1">
                          <a:latin typeface="Cambria Math" charset="0"/>
                          <a:ea typeface="SimHei" charset="-122"/>
                          <a:cs typeface="SimHei" charset="-122"/>
                        </a:rPr>
                        <m:t>∙</m:t>
                      </m:r>
                      <m:r>
                        <a:rPr lang="en-US" altLang="zh-CN" sz="2800" i="1">
                          <a:latin typeface="Cambria Math" charset="0"/>
                          <a:ea typeface="SimHei" charset="-122"/>
                          <a:cs typeface="SimHei" charset="-122"/>
                        </a:rPr>
                        <m:t>𝑑</m:t>
                      </m:r>
                      <m:acc>
                        <m:accPr>
                          <m:chr m:val="⃗"/>
                          <m:ctrlPr>
                            <a:rPr lang="en-US" altLang="zh-CN" sz="2800" b="1" i="1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accPr>
                        <m:e>
                          <m:r>
                            <a:rPr lang="en-US" altLang="zh-CN" sz="2800" b="1" i="1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𝒍</m:t>
                          </m:r>
                        </m:e>
                      </m:acc>
                      <m:r>
                        <a:rPr lang="en-US" altLang="zh-CN" sz="2800" b="1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=</m:t>
                      </m:r>
                      <m:sSub>
                        <m:sSubPr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𝐸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𝑖</m:t>
                          </m:r>
                        </m:sub>
                      </m:sSub>
                      <m:r>
                        <a:rPr lang="en-US" altLang="zh-CN" sz="280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∙</m:t>
                      </m:r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2</m:t>
                      </m:r>
                      <m:r>
                        <a:rPr lang="zh-CN" altLang="en-US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𝜋</m:t>
                      </m:r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𝑟</m:t>
                      </m:r>
                    </m:oMath>
                  </m:oMathPara>
                </a14:m>
                <a:endParaRPr lang="zh-CN" altLang="en-US" sz="2800" dirty="0">
                  <a:solidFill>
                    <a:schemeClr val="tx1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67" name="文本框 6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1893" y="2941208"/>
                <a:ext cx="3276410" cy="1004249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文本框 67"/>
              <p:cNvSpPr txBox="1"/>
              <p:nvPr/>
            </p:nvSpPr>
            <p:spPr>
              <a:xfrm>
                <a:off x="2156239" y="3852840"/>
                <a:ext cx="4894353" cy="1017010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1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−</m:t>
                      </m:r>
                      <m:nary>
                        <m:naryPr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𝑆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  <a:ea typeface="SimHei" charset="-122"/>
                                  <a:cs typeface="SimHei" charset="-122"/>
                                </a:rPr>
                              </m:ctrlPr>
                            </m:fPr>
                            <m:num>
                              <m:r>
                                <a:rPr lang="zh-CN" altLang="en-US" sz="2800" b="0" i="1" smtClean="0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𝜕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altLang="zh-CN" sz="2800" b="1" i="1">
                                      <a:latin typeface="Cambria Math" panose="02040503050406030204" pitchFamily="18" charset="0"/>
                                      <a:ea typeface="SimHei" charset="-122"/>
                                      <a:cs typeface="SimHei" charset="-122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800" b="1" i="1">
                                      <a:latin typeface="Cambria Math" charset="0"/>
                                      <a:ea typeface="SimHei" charset="-122"/>
                                      <a:cs typeface="SimHei" charset="-122"/>
                                    </a:rPr>
                                    <m:t>𝑩</m:t>
                                  </m:r>
                                </m:e>
                              </m:acc>
                            </m:num>
                            <m:den>
                              <m:r>
                                <a:rPr lang="en-US" altLang="zh-CN" sz="2800" i="1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𝜕</m:t>
                              </m:r>
                              <m:r>
                                <a:rPr lang="en-US" altLang="zh-CN" sz="2800" i="1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𝑡</m:t>
                              </m:r>
                            </m:den>
                          </m:f>
                        </m:e>
                      </m:nary>
                      <m:r>
                        <a:rPr lang="en-US" altLang="zh-CN" sz="2800" b="1" i="1">
                          <a:latin typeface="Cambria Math" charset="0"/>
                          <a:ea typeface="SimHei" charset="-122"/>
                          <a:cs typeface="SimHei" charset="-122"/>
                        </a:rPr>
                        <m:t>∙</m:t>
                      </m:r>
                      <m:r>
                        <a:rPr lang="en-US" altLang="zh-CN" sz="2800" i="1">
                          <a:latin typeface="Cambria Math" charset="0"/>
                          <a:ea typeface="SimHei" charset="-122"/>
                          <a:cs typeface="SimHei" charset="-122"/>
                        </a:rPr>
                        <m:t>𝑑</m:t>
                      </m:r>
                      <m:acc>
                        <m:accPr>
                          <m:chr m:val="⃗"/>
                          <m:ctrlPr>
                            <a:rPr lang="en-US" altLang="zh-CN" sz="2800" b="1" i="1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accPr>
                        <m:e>
                          <m:r>
                            <a:rPr lang="en-US" altLang="zh-CN" sz="2800" b="1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𝑺</m:t>
                          </m:r>
                        </m:e>
                      </m:acc>
                      <m:r>
                        <a:rPr lang="en-US" altLang="zh-CN" sz="2800" b="1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=</m:t>
                      </m:r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−</m:t>
                      </m:r>
                      <m:f>
                        <m:fPr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fPr>
                        <m:num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𝑑𝐵</m:t>
                          </m:r>
                        </m:num>
                        <m:den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𝑑𝑡</m:t>
                          </m:r>
                        </m:den>
                      </m:f>
                      <m:r>
                        <a:rPr lang="en-US" altLang="zh-CN" sz="280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∙</m:t>
                      </m:r>
                      <m:d>
                        <m:dPr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dPr>
                        <m:e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−</m:t>
                          </m:r>
                          <m:r>
                            <a:rPr lang="zh-CN" altLang="en-US" sz="2800" i="1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𝜋</m:t>
                          </m:r>
                          <m:sSup>
                            <m:sSup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  <a:ea typeface="SimHei" charset="-122"/>
                                  <a:cs typeface="SimHei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sz="2800" i="1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altLang="zh-CN" sz="2800" i="1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CN" altLang="en-US" sz="2800" dirty="0">
                  <a:solidFill>
                    <a:schemeClr val="tx1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68" name="文本框 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6239" y="3852840"/>
                <a:ext cx="4894353" cy="1017010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AutoShape 2"/>
          <p:cNvSpPr>
            <a:spLocks/>
          </p:cNvSpPr>
          <p:nvPr/>
        </p:nvSpPr>
        <p:spPr bwMode="auto">
          <a:xfrm flipH="1">
            <a:off x="6951231" y="3342617"/>
            <a:ext cx="279505" cy="1311822"/>
          </a:xfrm>
          <a:prstGeom prst="leftBrace">
            <a:avLst>
              <a:gd name="adj1" fmla="val 36821"/>
              <a:gd name="adj2" fmla="val 50000"/>
            </a:avLst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zh-CN" sz="3200">
              <a:solidFill>
                <a:srgbClr val="FF0000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文本框 69"/>
              <p:cNvSpPr txBox="1"/>
              <p:nvPr/>
            </p:nvSpPr>
            <p:spPr>
              <a:xfrm>
                <a:off x="7373082" y="3535692"/>
                <a:ext cx="1670649" cy="818044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𝐸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𝑖</m:t>
                          </m:r>
                        </m:sub>
                      </m:sSub>
                      <m:r>
                        <a:rPr lang="en-US" altLang="zh-CN" sz="280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fPr>
                        <m:num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𝑟</m:t>
                          </m:r>
                        </m:num>
                        <m:den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2</m:t>
                          </m:r>
                        </m:den>
                      </m:f>
                      <m:f>
                        <m:fPr>
                          <m:ctrlPr>
                            <a:rPr lang="en-US" altLang="zh-CN" sz="2800" i="1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fPr>
                        <m:num>
                          <m:r>
                            <a:rPr lang="en-US" altLang="zh-CN" sz="2800" i="1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𝑑𝐵</m:t>
                          </m:r>
                        </m:num>
                        <m:den>
                          <m:r>
                            <a:rPr lang="en-US" altLang="zh-CN" sz="2800" i="1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𝑑𝑡</m:t>
                          </m:r>
                        </m:den>
                      </m:f>
                    </m:oMath>
                  </m:oMathPara>
                </a14:m>
                <a:endParaRPr lang="zh-CN" altLang="en-US" sz="2800" dirty="0">
                  <a:solidFill>
                    <a:schemeClr val="tx1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70" name="文本框 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3082" y="3535692"/>
                <a:ext cx="1670649" cy="818044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椭圆 70"/>
          <p:cNvSpPr/>
          <p:nvPr/>
        </p:nvSpPr>
        <p:spPr>
          <a:xfrm>
            <a:off x="8241972" y="975210"/>
            <a:ext cx="2520000" cy="2520000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p:cxnSp>
        <p:nvCxnSpPr>
          <p:cNvPr id="72" name="直接箭头连接符 71"/>
          <p:cNvCxnSpPr/>
          <p:nvPr/>
        </p:nvCxnSpPr>
        <p:spPr>
          <a:xfrm flipH="1" flipV="1">
            <a:off x="9370136" y="978192"/>
            <a:ext cx="252000" cy="0"/>
          </a:xfrm>
          <a:prstGeom prst="straightConnector1">
            <a:avLst/>
          </a:prstGeom>
          <a:ln w="38100">
            <a:solidFill>
              <a:srgbClr val="FF000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文本框 72"/>
              <p:cNvSpPr txBox="1"/>
              <p:nvPr/>
            </p:nvSpPr>
            <p:spPr>
              <a:xfrm>
                <a:off x="685511" y="5118164"/>
                <a:ext cx="217796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800" b="1" dirty="0">
                    <a:latin typeface="SimHei" charset="-122"/>
                    <a:ea typeface="SimHei" charset="-122"/>
                    <a:cs typeface="SimHei" charset="-122"/>
                  </a:rPr>
                  <a:t>当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latin typeface="Cambria Math" charset="0"/>
                        <a:ea typeface="SimHei" charset="-122"/>
                        <a:cs typeface="SimHei" charset="-122"/>
                      </a:rPr>
                      <m:t>𝒓</m:t>
                    </m:r>
                    <m:r>
                      <a:rPr lang="en-US" altLang="zh-CN" sz="2800" b="1" i="1" smtClean="0">
                        <a:latin typeface="Cambria Math" charset="0"/>
                        <a:ea typeface="SimHei" charset="-122"/>
                        <a:cs typeface="SimHei" charset="-122"/>
                      </a:rPr>
                      <m:t>&gt;</m:t>
                    </m:r>
                    <m:r>
                      <a:rPr lang="en-US" altLang="zh-CN" sz="2800" b="1" i="1" smtClean="0">
                        <a:latin typeface="Cambria Math" charset="0"/>
                        <a:ea typeface="SimHei" charset="-122"/>
                        <a:cs typeface="SimHei" charset="-122"/>
                      </a:rPr>
                      <m:t>𝑹</m:t>
                    </m:r>
                  </m:oMath>
                </a14:m>
                <a:r>
                  <a:rPr lang="zh-CN" altLang="en-US" sz="2800" b="1" dirty="0">
                    <a:latin typeface="SimHei" charset="-122"/>
                    <a:ea typeface="SimHei" charset="-122"/>
                    <a:cs typeface="SimHei" charset="-122"/>
                  </a:rPr>
                  <a:t>时</a:t>
                </a:r>
                <a:r>
                  <a:rPr lang="zh-CN" altLang="en-US" sz="2800" b="1" dirty="0">
                    <a:solidFill>
                      <a:schemeClr val="tx1"/>
                    </a:solidFill>
                    <a:latin typeface="SimHei" charset="-122"/>
                    <a:ea typeface="SimHei" charset="-122"/>
                    <a:cs typeface="SimHei" charset="-122"/>
                  </a:rPr>
                  <a:t>：</a:t>
                </a:r>
              </a:p>
            </p:txBody>
          </p:sp>
        </mc:Choice>
        <mc:Fallback xmlns="">
          <p:sp>
            <p:nvSpPr>
              <p:cNvPr id="73" name="文本框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511" y="5118164"/>
                <a:ext cx="2177969" cy="523220"/>
              </a:xfrm>
              <a:prstGeom prst="rect">
                <a:avLst/>
              </a:prstGeom>
              <a:blipFill rotWithShape="0">
                <a:blip r:embed="rId13"/>
                <a:stretch>
                  <a:fillRect l="-5587" t="-15294" r="-4190" b="-3058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文本框 73"/>
              <p:cNvSpPr txBox="1"/>
              <p:nvPr/>
            </p:nvSpPr>
            <p:spPr>
              <a:xfrm>
                <a:off x="2706848" y="4771050"/>
                <a:ext cx="3276410" cy="1004249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∮"/>
                          <m:ctrlPr>
                            <a:rPr lang="en-US" altLang="zh-CN" sz="2800" b="1" i="1" smtClean="0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800" b="1" i="1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𝑳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CN" sz="2800" b="1" i="1">
                                  <a:latin typeface="Cambria Math" panose="02040503050406030204" pitchFamily="18" charset="0"/>
                                  <a:ea typeface="SimHei" charset="-122"/>
                                  <a:cs typeface="SimHei" charset="-122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altLang="zh-CN" sz="2800" i="1">
                                      <a:latin typeface="Cambria Math" panose="02040503050406030204" pitchFamily="18" charset="0"/>
                                      <a:ea typeface="SimHei" charset="-122"/>
                                      <a:cs typeface="SimHei" charset="-122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800" b="1" i="1">
                                      <a:latin typeface="Cambria Math" charset="0"/>
                                      <a:ea typeface="SimHei" charset="-122"/>
                                      <a:cs typeface="SimHei" charset="-122"/>
                                    </a:rPr>
                                    <m:t>𝑬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sz="2800" b="1" i="1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𝒊</m:t>
                              </m:r>
                            </m:sub>
                          </m:sSub>
                        </m:e>
                      </m:nary>
                      <m:r>
                        <a:rPr lang="en-US" altLang="zh-CN" sz="2800" b="1" i="1">
                          <a:latin typeface="Cambria Math" charset="0"/>
                          <a:ea typeface="SimHei" charset="-122"/>
                          <a:cs typeface="SimHei" charset="-122"/>
                        </a:rPr>
                        <m:t>∙</m:t>
                      </m:r>
                      <m:r>
                        <a:rPr lang="en-US" altLang="zh-CN" sz="2800" i="1">
                          <a:latin typeface="Cambria Math" charset="0"/>
                          <a:ea typeface="SimHei" charset="-122"/>
                          <a:cs typeface="SimHei" charset="-122"/>
                        </a:rPr>
                        <m:t>𝑑</m:t>
                      </m:r>
                      <m:acc>
                        <m:accPr>
                          <m:chr m:val="⃗"/>
                          <m:ctrlPr>
                            <a:rPr lang="en-US" altLang="zh-CN" sz="2800" b="1" i="1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accPr>
                        <m:e>
                          <m:r>
                            <a:rPr lang="en-US" altLang="zh-CN" sz="2800" b="1" i="1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𝒍</m:t>
                          </m:r>
                        </m:e>
                      </m:acc>
                      <m:r>
                        <a:rPr lang="en-US" altLang="zh-CN" sz="2800" b="1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=</m:t>
                      </m:r>
                      <m:sSub>
                        <m:sSubPr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𝐸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𝑖</m:t>
                          </m:r>
                        </m:sub>
                      </m:sSub>
                      <m:r>
                        <a:rPr lang="en-US" altLang="zh-CN" sz="280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∙</m:t>
                      </m:r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2</m:t>
                      </m:r>
                      <m:r>
                        <a:rPr lang="zh-CN" altLang="en-US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𝜋</m:t>
                      </m:r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𝑟</m:t>
                      </m:r>
                    </m:oMath>
                  </m:oMathPara>
                </a14:m>
                <a:endParaRPr lang="zh-CN" altLang="en-US" sz="2800" dirty="0">
                  <a:solidFill>
                    <a:schemeClr val="tx1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74" name="文本框 7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6848" y="4771050"/>
                <a:ext cx="3276410" cy="1004249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文本框 74"/>
              <p:cNvSpPr txBox="1"/>
              <p:nvPr/>
            </p:nvSpPr>
            <p:spPr>
              <a:xfrm>
                <a:off x="2131194" y="5691918"/>
                <a:ext cx="4870756" cy="1017651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1" i="1" smtClean="0">
                          <a:latin typeface="Cambria Math" panose="02040503050406030204" pitchFamily="18" charset="0"/>
                          <a:ea typeface="仿宋" panose="02010609060101010101" pitchFamily="49" charset="-122"/>
                        </a:rPr>
                        <m:t>−</m:t>
                      </m:r>
                      <m:nary>
                        <m:naryPr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  <a:ea typeface="仿宋" panose="02010609060101010101" pitchFamily="49" charset="-122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800" b="0" i="1" smtClean="0">
                              <a:latin typeface="Cambria Math" panose="02040503050406030204" pitchFamily="18" charset="0"/>
                              <a:ea typeface="仿宋" panose="02010609060101010101" pitchFamily="49" charset="-122"/>
                            </a:rPr>
                            <m:t>𝑆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  <a:ea typeface="仿宋" panose="02010609060101010101" pitchFamily="49" charset="-122"/>
                                </a:rPr>
                              </m:ctrlPr>
                            </m:fPr>
                            <m:num>
                              <m:r>
                                <a:rPr lang="zh-CN" altLang="en-US" sz="2800" b="0" i="1" smtClean="0">
                                  <a:latin typeface="Cambria Math" panose="02040503050406030204" pitchFamily="18" charset="0"/>
                                  <a:ea typeface="仿宋" panose="02010609060101010101" pitchFamily="49" charset="-122"/>
                                </a:rPr>
                                <m:t>𝜕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altLang="zh-CN" sz="2800" b="1" i="1">
                                      <a:latin typeface="Cambria Math" panose="02040503050406030204" pitchFamily="18" charset="0"/>
                                      <a:ea typeface="仿宋" panose="02010609060101010101" pitchFamily="49" charset="-122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800" b="1" i="1">
                                      <a:latin typeface="Cambria Math" panose="02040503050406030204" pitchFamily="18" charset="0"/>
                                      <a:ea typeface="仿宋" panose="02010609060101010101" pitchFamily="49" charset="-122"/>
                                    </a:rPr>
                                    <m:t>𝑩</m:t>
                                  </m:r>
                                </m:e>
                              </m:acc>
                            </m:num>
                            <m:den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  <a:ea typeface="仿宋" panose="02010609060101010101" pitchFamily="49" charset="-122"/>
                                </a:rPr>
                                <m:t>𝑡</m:t>
                              </m:r>
                            </m:den>
                          </m:f>
                        </m:e>
                      </m:nary>
                      <m:r>
                        <a:rPr lang="en-US" altLang="zh-CN" sz="28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zh-CN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</m:t>
                      </m:r>
                      <m:acc>
                        <m:accPr>
                          <m:chr m:val="⃗"/>
                          <m:ctrlPr>
                            <a:rPr lang="en-US" altLang="zh-CN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𝑺</m:t>
                          </m:r>
                        </m:e>
                      </m:acc>
                      <m:r>
                        <a:rPr lang="en-US" altLang="zh-CN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𝑑𝐵</m:t>
                          </m:r>
                        </m:num>
                        <m:den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altLang="zh-CN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zh-CN" alt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sSup>
                            <m:sSup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CN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5" name="文本框 7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1194" y="5691918"/>
                <a:ext cx="4870756" cy="101765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AutoShape 2"/>
          <p:cNvSpPr>
            <a:spLocks/>
          </p:cNvSpPr>
          <p:nvPr/>
        </p:nvSpPr>
        <p:spPr bwMode="auto">
          <a:xfrm flipH="1">
            <a:off x="6984814" y="5192337"/>
            <a:ext cx="279505" cy="1311822"/>
          </a:xfrm>
          <a:prstGeom prst="leftBrace">
            <a:avLst>
              <a:gd name="adj1" fmla="val 36821"/>
              <a:gd name="adj2" fmla="val 50000"/>
            </a:avLst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zh-CN" sz="320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文本框 76"/>
              <p:cNvSpPr txBox="1"/>
              <p:nvPr/>
            </p:nvSpPr>
            <p:spPr>
              <a:xfrm>
                <a:off x="7406665" y="5320760"/>
                <a:ext cx="1805687" cy="864596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  <a:ea typeface="仿宋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  <a:ea typeface="仿宋" panose="02010609060101010101" pitchFamily="49" charset="-122"/>
                            </a:rPr>
                            <m:t>𝐸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  <a:ea typeface="仿宋" panose="02010609060101010101" pitchFamily="49" charset="-122"/>
                            </a:rPr>
                            <m:t>𝑖</m:t>
                          </m:r>
                        </m:sub>
                      </m:sSub>
                      <m:r>
                        <a:rPr lang="en-US" altLang="zh-CN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sz="2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f>
                        <m:fPr>
                          <m:ctrlPr>
                            <a:rPr lang="en-US" altLang="zh-CN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𝑑𝐵</m:t>
                          </m:r>
                        </m:num>
                        <m:den>
                          <m:r>
                            <a:rPr lang="en-US" altLang="zh-CN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</m:oMath>
                  </m:oMathPara>
                </a14:m>
                <a:endParaRPr lang="zh-CN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7" name="文本框 7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6665" y="5320760"/>
                <a:ext cx="1805687" cy="864596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9" name="直接箭头连接符 78"/>
          <p:cNvCxnSpPr/>
          <p:nvPr/>
        </p:nvCxnSpPr>
        <p:spPr>
          <a:xfrm flipH="1" flipV="1">
            <a:off x="9512044" y="4276527"/>
            <a:ext cx="0" cy="183162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接箭头连接符 81"/>
          <p:cNvCxnSpPr/>
          <p:nvPr/>
        </p:nvCxnSpPr>
        <p:spPr>
          <a:xfrm>
            <a:off x="9506482" y="6098057"/>
            <a:ext cx="219504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接连接符 83"/>
          <p:cNvCxnSpPr/>
          <p:nvPr/>
        </p:nvCxnSpPr>
        <p:spPr>
          <a:xfrm flipH="1" flipV="1">
            <a:off x="10581533" y="2120416"/>
            <a:ext cx="0" cy="3974400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接箭头连接符 85"/>
          <p:cNvCxnSpPr>
            <a:stCxn id="55" idx="2"/>
            <a:endCxn id="18" idx="3"/>
          </p:cNvCxnSpPr>
          <p:nvPr/>
        </p:nvCxnSpPr>
        <p:spPr>
          <a:xfrm>
            <a:off x="8821580" y="2252294"/>
            <a:ext cx="0" cy="60996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文本框 86"/>
              <p:cNvSpPr txBox="1"/>
              <p:nvPr/>
            </p:nvSpPr>
            <p:spPr>
              <a:xfrm>
                <a:off x="8492082" y="2317814"/>
                <a:ext cx="376129" cy="345159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altLang="zh-CN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SimHei" charset="-122"/>
                                  <a:cs typeface="SimHei" charset="-122"/>
                                </a:rPr>
                              </m:ctrlPr>
                            </m:accPr>
                            <m:e>
                              <m:r>
                                <a:rPr lang="en-US" altLang="zh-CN" sz="2000" b="1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𝑬</m:t>
                              </m:r>
                            </m:e>
                          </m:acc>
                        </m:e>
                        <m:sub>
                          <m:r>
                            <a:rPr lang="en-US" altLang="zh-CN" sz="2000" b="1" i="1">
                              <a:solidFill>
                                <a:srgbClr val="FF0000"/>
                              </a:solidFill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𝒊</m:t>
                          </m:r>
                        </m:sub>
                      </m:sSub>
                    </m:oMath>
                  </m:oMathPara>
                </a14:m>
                <a:endParaRPr lang="zh-CN" altLang="en-US" sz="2000" dirty="0">
                  <a:solidFill>
                    <a:srgbClr val="FF0000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87" name="文本框 8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2082" y="2317814"/>
                <a:ext cx="376129" cy="345159"/>
              </a:xfrm>
              <a:prstGeom prst="rect">
                <a:avLst/>
              </a:prstGeom>
              <a:blipFill rotWithShape="0">
                <a:blip r:embed="rId17"/>
                <a:stretch>
                  <a:fillRect l="-4839" b="-17544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文本框 87"/>
              <p:cNvSpPr txBox="1"/>
              <p:nvPr/>
            </p:nvSpPr>
            <p:spPr>
              <a:xfrm>
                <a:off x="9112980" y="4241015"/>
                <a:ext cx="420115" cy="369332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𝐸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CN" altLang="en-US" sz="2400" dirty="0">
                  <a:solidFill>
                    <a:schemeClr val="tx1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88" name="文本框 8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2980" y="4241015"/>
                <a:ext cx="420115" cy="369332"/>
              </a:xfrm>
              <a:prstGeom prst="rect">
                <a:avLst/>
              </a:prstGeom>
              <a:blipFill rotWithShape="0">
                <a:blip r:embed="rId18"/>
                <a:stretch>
                  <a:fillRect l="-5797" b="-21667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文本框 88"/>
              <p:cNvSpPr txBox="1"/>
              <p:nvPr/>
            </p:nvSpPr>
            <p:spPr>
              <a:xfrm>
                <a:off x="9346101" y="6125356"/>
                <a:ext cx="300852" cy="369332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zh-CN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9" name="文本框 8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6101" y="6125356"/>
                <a:ext cx="300852" cy="369332"/>
              </a:xfrm>
              <a:prstGeom prst="rect">
                <a:avLst/>
              </a:prstGeom>
              <a:blipFill>
                <a:blip r:embed="rId19"/>
                <a:stretch>
                  <a:fillRect l="-20000" r="-18000" b="-6667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文本框 89"/>
              <p:cNvSpPr txBox="1"/>
              <p:nvPr/>
            </p:nvSpPr>
            <p:spPr>
              <a:xfrm>
                <a:off x="10431107" y="6123399"/>
                <a:ext cx="300852" cy="369332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zh-CN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0" name="文本框 8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1107" y="6123399"/>
                <a:ext cx="300852" cy="369332"/>
              </a:xfrm>
              <a:prstGeom prst="rect">
                <a:avLst/>
              </a:prstGeom>
              <a:blipFill>
                <a:blip r:embed="rId20"/>
                <a:stretch>
                  <a:fillRect l="-18367" r="-18367" b="-6557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文本框 90"/>
              <p:cNvSpPr txBox="1"/>
              <p:nvPr/>
            </p:nvSpPr>
            <p:spPr>
              <a:xfrm>
                <a:off x="11374923" y="6093735"/>
                <a:ext cx="237566" cy="369332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zh-CN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1" name="文本框 9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74923" y="6093735"/>
                <a:ext cx="237566" cy="369332"/>
              </a:xfrm>
              <a:prstGeom prst="rect">
                <a:avLst/>
              </a:prstGeom>
              <a:blipFill>
                <a:blip r:embed="rId21"/>
                <a:stretch>
                  <a:fillRect l="-15385" r="-10256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3" name="直接连接符 92"/>
          <p:cNvCxnSpPr/>
          <p:nvPr/>
        </p:nvCxnSpPr>
        <p:spPr>
          <a:xfrm flipV="1">
            <a:off x="9505763" y="4688742"/>
            <a:ext cx="1073395" cy="1390434"/>
          </a:xfrm>
          <a:prstGeom prst="line">
            <a:avLst/>
          </a:prstGeom>
          <a:ln w="50800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任意多边形 95"/>
          <p:cNvSpPr/>
          <p:nvPr/>
        </p:nvSpPr>
        <p:spPr>
          <a:xfrm>
            <a:off x="10575636" y="4673600"/>
            <a:ext cx="1219200" cy="1071418"/>
          </a:xfrm>
          <a:custGeom>
            <a:avLst/>
            <a:gdLst>
              <a:gd name="connsiteX0" fmla="*/ 0 w 1219200"/>
              <a:gd name="connsiteY0" fmla="*/ 0 h 1071418"/>
              <a:gd name="connsiteX1" fmla="*/ 424873 w 1219200"/>
              <a:gd name="connsiteY1" fmla="*/ 803564 h 1071418"/>
              <a:gd name="connsiteX2" fmla="*/ 1219200 w 1219200"/>
              <a:gd name="connsiteY2" fmla="*/ 1071418 h 1071418"/>
              <a:gd name="connsiteX3" fmla="*/ 1219200 w 1219200"/>
              <a:gd name="connsiteY3" fmla="*/ 1071418 h 1071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" h="1071418">
                <a:moveTo>
                  <a:pt x="0" y="0"/>
                </a:moveTo>
                <a:cubicBezTo>
                  <a:pt x="110836" y="312497"/>
                  <a:pt x="221673" y="624994"/>
                  <a:pt x="424873" y="803564"/>
                </a:cubicBezTo>
                <a:cubicBezTo>
                  <a:pt x="628073" y="982134"/>
                  <a:pt x="1219200" y="1071418"/>
                  <a:pt x="1219200" y="1071418"/>
                </a:cubicBezTo>
                <a:lnTo>
                  <a:pt x="1219200" y="1071418"/>
                </a:lnTo>
              </a:path>
            </a:pathLst>
          </a:custGeom>
          <a:noFill/>
          <a:ln w="5080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29341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8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1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4" dur="2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7" dur="2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0" dur="2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3" dur="2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4" dur="2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7" dur="2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1" dur="2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4" dur="2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2" dur="2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5" dur="2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8" dur="2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1" dur="2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4" dur="2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7" dur="2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0" dur="2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3" dur="2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8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3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10" grpId="0" animBg="1"/>
      <p:bldP spid="11" grpId="0" animBg="1"/>
      <p:bldP spid="12" grpId="0" animBg="1"/>
      <p:bldP spid="14" grpId="0" animBg="1"/>
      <p:bldP spid="15" grpId="0" animBg="1"/>
      <p:bldP spid="16" grpId="0" animBg="1"/>
      <p:bldP spid="18" grpId="0" animBg="1"/>
      <p:bldP spid="19" grpId="0" animBg="1"/>
      <p:bldP spid="20" grpId="0" animBg="1"/>
      <p:bldP spid="47" grpId="0" animBg="1"/>
      <p:bldP spid="52" grpId="0"/>
      <p:bldP spid="53" grpId="0"/>
      <p:bldP spid="55" grpId="0" animBg="1"/>
      <p:bldP spid="59" grpId="0"/>
      <p:bldP spid="60" grpId="0"/>
      <p:bldP spid="64" grpId="0"/>
      <p:bldP spid="65" grpId="0"/>
      <p:bldP spid="67" grpId="0"/>
      <p:bldP spid="68" grpId="0"/>
      <p:bldP spid="69" grpId="0" animBg="1"/>
      <p:bldP spid="70" grpId="0"/>
      <p:bldP spid="71" grpId="0" animBg="1"/>
      <p:bldP spid="73" grpId="0"/>
      <p:bldP spid="74" grpId="0"/>
      <p:bldP spid="75" grpId="0"/>
      <p:bldP spid="76" grpId="0" animBg="1"/>
      <p:bldP spid="77" grpId="0"/>
      <p:bldP spid="87" grpId="0"/>
      <p:bldP spid="88" grpId="0"/>
      <p:bldP spid="89" grpId="0"/>
      <p:bldP spid="90" grpId="0"/>
      <p:bldP spid="91" grpId="0"/>
      <p:bldP spid="9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/>
              <p:cNvSpPr txBox="1"/>
              <p:nvPr/>
            </p:nvSpPr>
            <p:spPr>
              <a:xfrm>
                <a:off x="370462" y="244177"/>
                <a:ext cx="10985700" cy="14895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800" b="1" dirty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</a:rPr>
                  <a:t>例</a:t>
                </a:r>
                <a:r>
                  <a:rPr lang="en-US" altLang="zh-CN" sz="2800" b="1" dirty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</a:rPr>
                  <a:t>1</a:t>
                </a:r>
                <a:r>
                  <a:rPr lang="zh-CN" altLang="en-US" sz="2800" b="1" dirty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</a:rPr>
                  <a:t>：半径为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solidFill>
                          <a:srgbClr val="7030A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𝑹</m:t>
                    </m:r>
                  </m:oMath>
                </a14:m>
                <a:r>
                  <a:rPr lang="zh-CN" altLang="en-US" sz="2800" b="1" dirty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</a:rPr>
                  <a:t>的圆柱体内，有一均匀磁场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zh-CN" altLang="en-US" sz="28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SimHei" charset="-122"/>
                            <a:cs typeface="SimHei" charset="-122"/>
                          </a:rPr>
                        </m:ctrlPr>
                      </m:accPr>
                      <m:e>
                        <m:r>
                          <a:rPr lang="en-US" altLang="zh-CN" sz="2800" b="1" i="1" smtClean="0">
                            <a:solidFill>
                              <a:srgbClr val="7030A0"/>
                            </a:solidFill>
                            <a:latin typeface="Cambria Math" charset="0"/>
                            <a:ea typeface="SimHei" charset="-122"/>
                            <a:cs typeface="SimHei" charset="-122"/>
                          </a:rPr>
                          <m:t>𝑩</m:t>
                        </m:r>
                      </m:e>
                    </m:acc>
                  </m:oMath>
                </a14:m>
                <a:r>
                  <a:rPr lang="zh-CN" altLang="en-US" sz="2800" b="1" dirty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</a:rPr>
                  <a:t>，方向垂直图面向里，以</a:t>
                </a:r>
                <a:endParaRPr lang="en-US" altLang="zh-CN" sz="2800" b="1" dirty="0">
                  <a:solidFill>
                    <a:srgbClr val="7030A0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  <a:p>
                <a:r>
                  <a:rPr lang="zh-CN" altLang="en-US" sz="2800" b="1" dirty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</a:rPr>
                  <a:t>速度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solidFill>
                          <a:srgbClr val="7030A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𝒅𝑩</m:t>
                    </m:r>
                    <m:r>
                      <a:rPr lang="en-US" altLang="zh-CN" sz="2800" b="1" i="1" smtClean="0">
                        <a:solidFill>
                          <a:srgbClr val="7030A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/</m:t>
                    </m:r>
                    <m:r>
                      <a:rPr lang="en-US" altLang="zh-CN" sz="2800" b="1" i="1" smtClean="0">
                        <a:solidFill>
                          <a:srgbClr val="7030A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𝒅𝒕</m:t>
                    </m:r>
                  </m:oMath>
                </a14:m>
                <a:r>
                  <a:rPr lang="zh-CN" altLang="en-US" sz="2800" b="1" dirty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</a:rPr>
                  <a:t>增加，求</a:t>
                </a:r>
                <a:r>
                  <a:rPr lang="en-US" altLang="zh-CN" sz="2800" b="1" dirty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</a:rPr>
                  <a:t>(2)</a:t>
                </a:r>
                <a:r>
                  <a:rPr lang="zh-CN" altLang="en-US" sz="2800" b="1" dirty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</a:rPr>
                  <a:t>单位正电荷沿</a:t>
                </a:r>
                <a14:m>
                  <m:oMath xmlns:m="http://schemas.openxmlformats.org/officeDocument/2006/math">
                    <m:r>
                      <a:rPr lang="en-US" altLang="zh-CN" sz="2800" b="1" i="1">
                        <a:solidFill>
                          <a:srgbClr val="7030A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𝒓</m:t>
                    </m:r>
                  </m:oMath>
                </a14:m>
                <a:r>
                  <a:rPr lang="zh-CN" altLang="en-US" sz="2800" b="1" dirty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</a:rPr>
                  <a:t>为半径的圆周移动一周，感应</a:t>
                </a:r>
                <a:endParaRPr lang="en-US" altLang="zh-CN" sz="2800" b="1" dirty="0">
                  <a:solidFill>
                    <a:srgbClr val="7030A0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  <a:p>
                <a:r>
                  <a:rPr lang="zh-CN" altLang="en-US" sz="2800" b="1" dirty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</a:rPr>
                  <a:t>电场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SimHei" charset="-122"/>
                            <a:cs typeface="SimHei" charset="-122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altLang="zh-CN" sz="28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SimHei" charset="-122"/>
                                <a:cs typeface="SimHei" charset="-122"/>
                              </a:rPr>
                            </m:ctrlPr>
                          </m:accPr>
                          <m:e>
                            <m:r>
                              <a:rPr lang="en-US" altLang="zh-CN" sz="2800" b="1" i="1">
                                <a:solidFill>
                                  <a:srgbClr val="7030A0"/>
                                </a:solidFill>
                                <a:latin typeface="Cambria Math" charset="0"/>
                                <a:ea typeface="SimHei" charset="-122"/>
                                <a:cs typeface="SimHei" charset="-122"/>
                              </a:rPr>
                              <m:t>𝑬</m:t>
                            </m:r>
                          </m:e>
                        </m:acc>
                      </m:e>
                      <m:sub>
                        <m:r>
                          <a:rPr lang="en-US" altLang="zh-CN" sz="2800" b="1" i="1">
                            <a:solidFill>
                              <a:srgbClr val="7030A0"/>
                            </a:solidFill>
                            <a:latin typeface="Cambria Math" charset="0"/>
                            <a:ea typeface="SimHei" charset="-122"/>
                            <a:cs typeface="SimHei" charset="-122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zh-CN" altLang="en-US" sz="2800" b="1" dirty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</a:rPr>
                  <a:t>做的功。</a:t>
                </a:r>
              </a:p>
            </p:txBody>
          </p:sp>
        </mc:Choice>
        <mc:Fallback xmlns=""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462" y="244177"/>
                <a:ext cx="10985700" cy="1489510"/>
              </a:xfrm>
              <a:prstGeom prst="rect">
                <a:avLst/>
              </a:prstGeom>
              <a:blipFill rotWithShape="0">
                <a:blip r:embed="rId2"/>
                <a:stretch>
                  <a:fillRect l="-1165" t="-1639" b="-94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框 2"/>
          <p:cNvSpPr txBox="1"/>
          <p:nvPr/>
        </p:nvSpPr>
        <p:spPr>
          <a:xfrm>
            <a:off x="370462" y="1663438"/>
            <a:ext cx="9060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解：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1094315" y="1681430"/>
                <a:ext cx="6563015" cy="10063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800" b="1" dirty="0">
                    <a:solidFill>
                      <a:schemeClr val="tx1"/>
                    </a:solidFill>
                    <a:latin typeface="SimHei" charset="-122"/>
                    <a:ea typeface="SimHei" charset="-122"/>
                    <a:cs typeface="SimHei" charset="-122"/>
                  </a:rPr>
                  <a:t>设单位正电荷从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solidFill>
                          <a:schemeClr val="tx1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𝑷</m:t>
                    </m:r>
                  </m:oMath>
                </a14:m>
                <a:r>
                  <a:rPr lang="zh-CN" altLang="en-US" sz="2800" b="1" dirty="0">
                    <a:solidFill>
                      <a:schemeClr val="tx1"/>
                    </a:solidFill>
                    <a:latin typeface="SimHei" charset="-122"/>
                    <a:ea typeface="SimHei" charset="-122"/>
                    <a:cs typeface="SimHei" charset="-122"/>
                  </a:rPr>
                  <a:t>点出发沿逆时针做圆周</a:t>
                </a:r>
                <a:endParaRPr lang="en-US" altLang="zh-CN" sz="2800" b="1" dirty="0">
                  <a:solidFill>
                    <a:schemeClr val="tx1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  <a:p>
                <a:r>
                  <a:rPr lang="zh-CN" altLang="en-US" sz="2800" b="1" dirty="0">
                    <a:solidFill>
                      <a:schemeClr val="tx1"/>
                    </a:solidFill>
                    <a:latin typeface="SimHei" charset="-122"/>
                    <a:ea typeface="SimHei" charset="-122"/>
                    <a:cs typeface="SimHei" charset="-122"/>
                  </a:rPr>
                  <a:t>运动，感应电场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imHei" charset="-122"/>
                            <a:cs typeface="SimHei" charset="-122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altLang="zh-CN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imHei" charset="-122"/>
                                <a:cs typeface="SimHei" charset="-122"/>
                              </a:rPr>
                            </m:ctrlPr>
                          </m:accPr>
                          <m:e>
                            <m:r>
                              <a:rPr lang="en-US" altLang="zh-CN" sz="2800" b="1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SimHei" charset="-122"/>
                                <a:cs typeface="SimHei" charset="-122"/>
                              </a:rPr>
                              <m:t>𝑬</m:t>
                            </m:r>
                          </m:e>
                        </m:acc>
                      </m:e>
                      <m:sub>
                        <m:r>
                          <a:rPr lang="en-US" altLang="zh-CN" sz="2800" b="1" i="1">
                            <a:solidFill>
                              <a:schemeClr val="tx1"/>
                            </a:solidFill>
                            <a:latin typeface="Cambria Math" charset="0"/>
                            <a:ea typeface="SimHei" charset="-122"/>
                            <a:cs typeface="SimHei" charset="-122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zh-CN" altLang="en-US" sz="2800" b="1" dirty="0">
                    <a:solidFill>
                      <a:schemeClr val="tx1"/>
                    </a:solidFill>
                    <a:latin typeface="SimHei" charset="-122"/>
                    <a:ea typeface="SimHei" charset="-122"/>
                    <a:cs typeface="SimHei" charset="-122"/>
                  </a:rPr>
                  <a:t>做的功：</a:t>
                </a:r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4315" y="1681430"/>
                <a:ext cx="6563015" cy="1006366"/>
              </a:xfrm>
              <a:prstGeom prst="rect">
                <a:avLst/>
              </a:prstGeom>
              <a:blipFill rotWithShape="0">
                <a:blip r:embed="rId3"/>
                <a:stretch>
                  <a:fillRect l="-1952" t="-7879" r="-93" b="-1454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乘号 4"/>
          <p:cNvSpPr/>
          <p:nvPr/>
        </p:nvSpPr>
        <p:spPr>
          <a:xfrm>
            <a:off x="8690242" y="1931032"/>
            <a:ext cx="288000" cy="288000"/>
          </a:xfrm>
          <a:prstGeom prst="mathMultiply">
            <a:avLst>
              <a:gd name="adj1" fmla="val 6129"/>
            </a:avLst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6" name="乘号 5"/>
          <p:cNvSpPr/>
          <p:nvPr/>
        </p:nvSpPr>
        <p:spPr>
          <a:xfrm>
            <a:off x="9290745" y="1761687"/>
            <a:ext cx="288000" cy="288000"/>
          </a:xfrm>
          <a:prstGeom prst="mathMultiply">
            <a:avLst>
              <a:gd name="adj1" fmla="val 6129"/>
            </a:avLst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7" name="乘号 6"/>
          <p:cNvSpPr/>
          <p:nvPr/>
        </p:nvSpPr>
        <p:spPr>
          <a:xfrm>
            <a:off x="9915323" y="1931032"/>
            <a:ext cx="288000" cy="288000"/>
          </a:xfrm>
          <a:prstGeom prst="mathMultiply">
            <a:avLst>
              <a:gd name="adj1" fmla="val 6129"/>
            </a:avLst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8" name="乘号 7"/>
          <p:cNvSpPr/>
          <p:nvPr/>
        </p:nvSpPr>
        <p:spPr>
          <a:xfrm>
            <a:off x="8487044" y="2558152"/>
            <a:ext cx="288000" cy="288000"/>
          </a:xfrm>
          <a:prstGeom prst="mathMultiply">
            <a:avLst>
              <a:gd name="adj1" fmla="val 6129"/>
            </a:avLst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9" name="乘号 8"/>
          <p:cNvSpPr/>
          <p:nvPr/>
        </p:nvSpPr>
        <p:spPr>
          <a:xfrm>
            <a:off x="9290745" y="2564291"/>
            <a:ext cx="288000" cy="288000"/>
          </a:xfrm>
          <a:prstGeom prst="mathMultiply">
            <a:avLst>
              <a:gd name="adj1" fmla="val 6129"/>
            </a:avLst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10" name="乘号 9"/>
          <p:cNvSpPr/>
          <p:nvPr/>
        </p:nvSpPr>
        <p:spPr>
          <a:xfrm>
            <a:off x="10118519" y="2558152"/>
            <a:ext cx="288000" cy="288000"/>
          </a:xfrm>
          <a:prstGeom prst="mathMultiply">
            <a:avLst>
              <a:gd name="adj1" fmla="val 6129"/>
            </a:avLst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11" name="乘号 10"/>
          <p:cNvSpPr/>
          <p:nvPr/>
        </p:nvSpPr>
        <p:spPr>
          <a:xfrm>
            <a:off x="8690242" y="3179133"/>
            <a:ext cx="288000" cy="288000"/>
          </a:xfrm>
          <a:prstGeom prst="mathMultiply">
            <a:avLst>
              <a:gd name="adj1" fmla="val 6129"/>
            </a:avLst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12" name="乘号 11"/>
          <p:cNvSpPr/>
          <p:nvPr/>
        </p:nvSpPr>
        <p:spPr>
          <a:xfrm>
            <a:off x="9290745" y="3388473"/>
            <a:ext cx="288000" cy="288000"/>
          </a:xfrm>
          <a:prstGeom prst="mathMultiply">
            <a:avLst>
              <a:gd name="adj1" fmla="val 6129"/>
            </a:avLst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13" name="乘号 12"/>
          <p:cNvSpPr/>
          <p:nvPr/>
        </p:nvSpPr>
        <p:spPr>
          <a:xfrm>
            <a:off x="9915323" y="3179133"/>
            <a:ext cx="288000" cy="288000"/>
          </a:xfrm>
          <a:prstGeom prst="mathMultiply">
            <a:avLst>
              <a:gd name="adj1" fmla="val 6129"/>
            </a:avLst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0167472" y="2429455"/>
            <a:ext cx="65" cy="369332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endParaRPr lang="zh-CN" altLang="en-US" sz="2400" b="1" dirty="0">
              <a:solidFill>
                <a:schemeClr val="tx1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8356875" y="1699844"/>
            <a:ext cx="2160000" cy="2160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p:cxnSp>
        <p:nvCxnSpPr>
          <p:cNvPr id="16" name="直接箭头连接符 15"/>
          <p:cNvCxnSpPr/>
          <p:nvPr/>
        </p:nvCxnSpPr>
        <p:spPr>
          <a:xfrm flipV="1">
            <a:off x="9444923" y="2075108"/>
            <a:ext cx="850374" cy="66183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/>
              <p:cNvSpPr txBox="1"/>
              <p:nvPr/>
            </p:nvSpPr>
            <p:spPr>
              <a:xfrm>
                <a:off x="9254649" y="2751050"/>
                <a:ext cx="37991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𝑶</m:t>
                      </m:r>
                    </m:oMath>
                  </m:oMathPara>
                </a14:m>
                <a:endParaRPr lang="zh-CN" altLang="en-US" sz="2400" b="1" dirty="0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17" name="文本框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4649" y="2751050"/>
                <a:ext cx="379911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6452" r="-9677" b="-98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/>
              <p:cNvSpPr txBox="1"/>
              <p:nvPr/>
            </p:nvSpPr>
            <p:spPr>
              <a:xfrm>
                <a:off x="10042327" y="2193376"/>
                <a:ext cx="36869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𝑹</m:t>
                      </m:r>
                    </m:oMath>
                  </m:oMathPara>
                </a14:m>
                <a:endParaRPr lang="zh-CN" altLang="en-US" sz="2400" b="1" dirty="0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18" name="文本框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42327" y="2193376"/>
                <a:ext cx="368691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6557" r="-6557" b="-1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椭圆 18"/>
          <p:cNvSpPr/>
          <p:nvPr/>
        </p:nvSpPr>
        <p:spPr>
          <a:xfrm>
            <a:off x="8756922" y="2124549"/>
            <a:ext cx="1369804" cy="1326889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p:cxnSp>
        <p:nvCxnSpPr>
          <p:cNvPr id="20" name="直接箭头连接符 19"/>
          <p:cNvCxnSpPr/>
          <p:nvPr/>
        </p:nvCxnSpPr>
        <p:spPr>
          <a:xfrm flipH="1" flipV="1">
            <a:off x="9291622" y="2128102"/>
            <a:ext cx="252000" cy="0"/>
          </a:xfrm>
          <a:prstGeom prst="straightConnector1">
            <a:avLst/>
          </a:prstGeom>
          <a:ln w="38100">
            <a:solidFill>
              <a:srgbClr val="FF000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/>
              <p:cNvSpPr txBox="1"/>
              <p:nvPr/>
            </p:nvSpPr>
            <p:spPr>
              <a:xfrm>
                <a:off x="9604604" y="2846152"/>
                <a:ext cx="3189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solidFill>
                            <a:srgbClr val="006600"/>
                          </a:solidFill>
                          <a:latin typeface="Cambria Math" charset="0"/>
                          <a:ea typeface="SimHei" charset="-122"/>
                          <a:cs typeface="SimHei" charset="-122"/>
                        </a:rPr>
                        <m:t>𝒓</m:t>
                      </m:r>
                    </m:oMath>
                  </m:oMathPara>
                </a14:m>
                <a:endParaRPr lang="zh-CN" altLang="en-US" sz="2400" b="1" dirty="0">
                  <a:solidFill>
                    <a:srgbClr val="006600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21" name="文本框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4604" y="2846152"/>
                <a:ext cx="318997" cy="369332"/>
              </a:xfrm>
              <a:prstGeom prst="rect">
                <a:avLst/>
              </a:prstGeom>
              <a:blipFill rotWithShape="0">
                <a:blip r:embed="rId6"/>
                <a:stretch>
                  <a:fillRect r="-1923" b="-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直接箭头连接符 21"/>
          <p:cNvCxnSpPr/>
          <p:nvPr/>
        </p:nvCxnSpPr>
        <p:spPr>
          <a:xfrm>
            <a:off x="9467417" y="2732190"/>
            <a:ext cx="613916" cy="324050"/>
          </a:xfrm>
          <a:prstGeom prst="straightConnector1">
            <a:avLst/>
          </a:prstGeom>
          <a:ln w="38100">
            <a:solidFill>
              <a:srgbClr val="00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椭圆 22"/>
          <p:cNvSpPr/>
          <p:nvPr/>
        </p:nvSpPr>
        <p:spPr>
          <a:xfrm>
            <a:off x="8177314" y="1510910"/>
            <a:ext cx="2520000" cy="2520000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p:cxnSp>
        <p:nvCxnSpPr>
          <p:cNvPr id="24" name="直接箭头连接符 23"/>
          <p:cNvCxnSpPr/>
          <p:nvPr/>
        </p:nvCxnSpPr>
        <p:spPr>
          <a:xfrm flipH="1" flipV="1">
            <a:off x="9305478" y="1513892"/>
            <a:ext cx="252000" cy="0"/>
          </a:xfrm>
          <a:prstGeom prst="straightConnector1">
            <a:avLst/>
          </a:prstGeom>
          <a:ln w="38100">
            <a:solidFill>
              <a:srgbClr val="FF000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>
            <a:stCxn id="19" idx="2"/>
            <a:endCxn id="11" idx="3"/>
          </p:cNvCxnSpPr>
          <p:nvPr/>
        </p:nvCxnSpPr>
        <p:spPr>
          <a:xfrm>
            <a:off x="8756922" y="2787994"/>
            <a:ext cx="0" cy="60996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/>
              <p:cNvSpPr txBox="1"/>
              <p:nvPr/>
            </p:nvSpPr>
            <p:spPr>
              <a:xfrm>
                <a:off x="8427424" y="2853514"/>
                <a:ext cx="376129" cy="345159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altLang="zh-CN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SimHei" charset="-122"/>
                                  <a:cs typeface="SimHei" charset="-122"/>
                                </a:rPr>
                              </m:ctrlPr>
                            </m:accPr>
                            <m:e>
                              <m:r>
                                <a:rPr lang="en-US" altLang="zh-CN" sz="2000" b="1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𝑬</m:t>
                              </m:r>
                            </m:e>
                          </m:acc>
                        </m:e>
                        <m:sub>
                          <m:r>
                            <a:rPr lang="en-US" altLang="zh-CN" sz="2000" b="1" i="1">
                              <a:solidFill>
                                <a:srgbClr val="FF0000"/>
                              </a:solidFill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𝒊</m:t>
                          </m:r>
                        </m:sub>
                      </m:sSub>
                    </m:oMath>
                  </m:oMathPara>
                </a14:m>
                <a:endParaRPr lang="zh-CN" altLang="en-US" sz="2000" dirty="0">
                  <a:solidFill>
                    <a:srgbClr val="FF0000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26" name="文本框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7424" y="2853514"/>
                <a:ext cx="376129" cy="345159"/>
              </a:xfrm>
              <a:prstGeom prst="rect">
                <a:avLst/>
              </a:prstGeom>
              <a:blipFill rotWithShape="0">
                <a:blip r:embed="rId7"/>
                <a:stretch>
                  <a:fillRect l="-4839" b="-17544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椭圆 26"/>
          <p:cNvSpPr/>
          <p:nvPr/>
        </p:nvSpPr>
        <p:spPr>
          <a:xfrm>
            <a:off x="10014619" y="3010060"/>
            <a:ext cx="108000" cy="108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/>
              <p:cNvSpPr txBox="1"/>
              <p:nvPr/>
            </p:nvSpPr>
            <p:spPr>
              <a:xfrm>
                <a:off x="10111131" y="2947785"/>
                <a:ext cx="36548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𝑷</m:t>
                      </m:r>
                    </m:oMath>
                  </m:oMathPara>
                </a14:m>
                <a:endParaRPr lang="zh-CN" altLang="en-US" sz="2400" b="1" dirty="0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28" name="文本框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11131" y="2947785"/>
                <a:ext cx="365485" cy="369332"/>
              </a:xfrm>
              <a:prstGeom prst="rect">
                <a:avLst/>
              </a:prstGeom>
              <a:blipFill rotWithShape="0">
                <a:blip r:embed="rId8"/>
                <a:stretch>
                  <a:fillRect l="-6667" r="-6667" b="-1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本框 28"/>
              <p:cNvSpPr txBox="1"/>
              <p:nvPr/>
            </p:nvSpPr>
            <p:spPr>
              <a:xfrm>
                <a:off x="1415283" y="2528224"/>
                <a:ext cx="2514085" cy="10042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2800" i="1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1</m:t>
                          </m:r>
                        </m:sub>
                      </m:sSub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=</m:t>
                      </m:r>
                      <m:nary>
                        <m:naryPr>
                          <m:chr m:val="∮"/>
                          <m:ctrlPr>
                            <a:rPr lang="en-US" altLang="zh-CN" sz="2800" b="1" i="1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800" b="1" i="1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𝑳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CN" sz="2800" b="1" i="1">
                                  <a:latin typeface="Cambria Math" panose="02040503050406030204" pitchFamily="18" charset="0"/>
                                  <a:ea typeface="SimHei" charset="-122"/>
                                  <a:cs typeface="SimHei" charset="-122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altLang="zh-CN" sz="2800" i="1">
                                      <a:latin typeface="Cambria Math" panose="02040503050406030204" pitchFamily="18" charset="0"/>
                                      <a:ea typeface="SimHei" charset="-122"/>
                                      <a:cs typeface="SimHei" charset="-122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800" b="1" i="1">
                                      <a:latin typeface="Cambria Math" charset="0"/>
                                      <a:ea typeface="SimHei" charset="-122"/>
                                      <a:cs typeface="SimHei" charset="-122"/>
                                    </a:rPr>
                                    <m:t>𝑬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sz="2800" b="1" i="1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𝒊</m:t>
                              </m:r>
                            </m:sub>
                          </m:sSub>
                        </m:e>
                      </m:nary>
                      <m:r>
                        <a:rPr lang="en-US" altLang="zh-CN" sz="2800" b="1" i="1">
                          <a:latin typeface="Cambria Math" charset="0"/>
                          <a:ea typeface="SimHei" charset="-122"/>
                          <a:cs typeface="SimHei" charset="-122"/>
                        </a:rPr>
                        <m:t>∙</m:t>
                      </m:r>
                      <m:r>
                        <a:rPr lang="en-US" altLang="zh-CN" sz="2800" i="1">
                          <a:latin typeface="Cambria Math" charset="0"/>
                          <a:ea typeface="SimHei" charset="-122"/>
                          <a:cs typeface="SimHei" charset="-122"/>
                        </a:rPr>
                        <m:t>𝑑</m:t>
                      </m:r>
                      <m:acc>
                        <m:accPr>
                          <m:chr m:val="⃗"/>
                          <m:ctrlPr>
                            <a:rPr lang="en-US" altLang="zh-CN" sz="2800" b="1" i="1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accPr>
                        <m:e>
                          <m:r>
                            <a:rPr lang="en-US" altLang="zh-CN" sz="2800" b="1" i="1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𝒍</m:t>
                          </m:r>
                        </m:e>
                      </m:acc>
                    </m:oMath>
                  </m:oMathPara>
                </a14:m>
                <a:endParaRPr lang="zh-CN" altLang="en-US" sz="2800" dirty="0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29" name="文本框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5283" y="2528224"/>
                <a:ext cx="2514085" cy="1004249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本框 29"/>
              <p:cNvSpPr txBox="1"/>
              <p:nvPr/>
            </p:nvSpPr>
            <p:spPr>
              <a:xfrm>
                <a:off x="8120884" y="4335311"/>
                <a:ext cx="1670649" cy="818044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𝐸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𝑖</m:t>
                          </m:r>
                        </m:sub>
                      </m:sSub>
                      <m:r>
                        <a:rPr lang="en-US" altLang="zh-CN" sz="280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fPr>
                        <m:num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𝑟</m:t>
                          </m:r>
                        </m:num>
                        <m:den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2</m:t>
                          </m:r>
                        </m:den>
                      </m:f>
                      <m:f>
                        <m:fPr>
                          <m:ctrlPr>
                            <a:rPr lang="en-US" altLang="zh-CN" sz="2800" i="1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fPr>
                        <m:num>
                          <m:r>
                            <a:rPr lang="en-US" altLang="zh-CN" sz="2800" i="1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𝑑𝐵</m:t>
                          </m:r>
                        </m:num>
                        <m:den>
                          <m:r>
                            <a:rPr lang="en-US" altLang="zh-CN" sz="2800" i="1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𝑑𝑡</m:t>
                          </m:r>
                        </m:den>
                      </m:f>
                    </m:oMath>
                  </m:oMathPara>
                </a14:m>
                <a:endParaRPr lang="zh-CN" altLang="en-US" sz="2800" dirty="0">
                  <a:solidFill>
                    <a:schemeClr val="tx1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30" name="文本框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0884" y="4335311"/>
                <a:ext cx="1670649" cy="818044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AutoShape 2"/>
          <p:cNvSpPr>
            <a:spLocks/>
          </p:cNvSpPr>
          <p:nvPr/>
        </p:nvSpPr>
        <p:spPr bwMode="auto">
          <a:xfrm>
            <a:off x="7804725" y="4699814"/>
            <a:ext cx="297687" cy="1311822"/>
          </a:xfrm>
          <a:prstGeom prst="leftBrace">
            <a:avLst>
              <a:gd name="adj1" fmla="val 64745"/>
              <a:gd name="adj2" fmla="val 50704"/>
            </a:avLst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zh-CN" sz="3200">
              <a:solidFill>
                <a:srgbClr val="FF0000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本框 31"/>
              <p:cNvSpPr txBox="1"/>
              <p:nvPr/>
            </p:nvSpPr>
            <p:spPr>
              <a:xfrm>
                <a:off x="8135044" y="5316115"/>
                <a:ext cx="1872372" cy="875624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𝐸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𝑖</m:t>
                          </m:r>
                        </m:sub>
                      </m:sSub>
                      <m:r>
                        <a:rPr lang="en-US" altLang="zh-CN" sz="280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sz="2800" i="1" smtClean="0">
                                  <a:latin typeface="Cambria Math" panose="02040503050406030204" pitchFamily="18" charset="0"/>
                                  <a:ea typeface="SimHei" charset="-122"/>
                                  <a:cs typeface="SimHei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sz="2800" b="0" i="1" smtClean="0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altLang="zh-CN" sz="2800" b="0" i="1" smtClean="0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2</m:t>
                          </m:r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𝑟</m:t>
                          </m:r>
                        </m:den>
                      </m:f>
                      <m:f>
                        <m:fPr>
                          <m:ctrlPr>
                            <a:rPr lang="en-US" altLang="zh-CN" sz="2800" i="1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fPr>
                        <m:num>
                          <m:r>
                            <a:rPr lang="en-US" altLang="zh-CN" sz="2800" i="1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𝑑𝐵</m:t>
                          </m:r>
                        </m:num>
                        <m:den>
                          <m:r>
                            <a:rPr lang="en-US" altLang="zh-CN" sz="2800" i="1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𝑑𝑡</m:t>
                          </m:r>
                        </m:den>
                      </m:f>
                    </m:oMath>
                  </m:oMathPara>
                </a14:m>
                <a:endParaRPr lang="zh-CN" altLang="en-US" sz="2800" dirty="0">
                  <a:solidFill>
                    <a:schemeClr val="tx1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32" name="文本框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5044" y="5316115"/>
                <a:ext cx="1872372" cy="875624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本框 32"/>
              <p:cNvSpPr txBox="1"/>
              <p:nvPr/>
            </p:nvSpPr>
            <p:spPr>
              <a:xfrm>
                <a:off x="10014619" y="5580749"/>
                <a:ext cx="1365566" cy="430887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dPr>
                        <m:e>
                          <m:r>
                            <a:rPr lang="en-US" altLang="zh-CN" sz="2800" i="1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𝑟</m:t>
                          </m:r>
                          <m:r>
                            <a:rPr lang="en-US" altLang="zh-CN" sz="2800" i="1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&gt;</m:t>
                          </m:r>
                          <m:r>
                            <a:rPr lang="en-US" altLang="zh-CN" sz="2800" i="1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𝑅</m:t>
                          </m:r>
                        </m:e>
                      </m:d>
                    </m:oMath>
                  </m:oMathPara>
                </a14:m>
                <a:endParaRPr lang="zh-CN" altLang="en-US" sz="2800" dirty="0">
                  <a:solidFill>
                    <a:schemeClr val="tx1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33" name="文本框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4619" y="5580749"/>
                <a:ext cx="1365566" cy="430887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本框 33"/>
              <p:cNvSpPr txBox="1"/>
              <p:nvPr/>
            </p:nvSpPr>
            <p:spPr>
              <a:xfrm>
                <a:off x="10005382" y="4571974"/>
                <a:ext cx="1365566" cy="430887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dPr>
                        <m:e>
                          <m:r>
                            <a:rPr lang="en-US" altLang="zh-CN" sz="2800" i="1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𝑟</m:t>
                          </m:r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&lt;</m:t>
                          </m:r>
                          <m:r>
                            <a:rPr lang="en-US" altLang="zh-CN" sz="2800" i="1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𝑅</m:t>
                          </m:r>
                        </m:e>
                      </m:d>
                    </m:oMath>
                  </m:oMathPara>
                </a14:m>
                <a:endParaRPr lang="zh-CN" altLang="en-US" sz="2800" dirty="0">
                  <a:solidFill>
                    <a:schemeClr val="tx1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34" name="文本框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05382" y="4571974"/>
                <a:ext cx="1365566" cy="430887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本框 34"/>
              <p:cNvSpPr txBox="1"/>
              <p:nvPr/>
            </p:nvSpPr>
            <p:spPr>
              <a:xfrm>
                <a:off x="3859744" y="2609097"/>
                <a:ext cx="1910459" cy="8180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2800" i="1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fPr>
                        <m:num>
                          <m:r>
                            <a:rPr lang="en-US" altLang="zh-CN" sz="2800" i="1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𝑟</m:t>
                          </m:r>
                        </m:num>
                        <m:den>
                          <m:r>
                            <a:rPr lang="en-US" altLang="zh-CN" sz="2800" i="1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2</m:t>
                          </m:r>
                        </m:den>
                      </m:f>
                      <m:f>
                        <m:fPr>
                          <m:ctrlPr>
                            <a:rPr lang="en-US" altLang="zh-CN" sz="2800" i="1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fPr>
                        <m:num>
                          <m:r>
                            <a:rPr lang="en-US" altLang="zh-CN" sz="2800" i="1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𝑑𝐵</m:t>
                          </m:r>
                        </m:num>
                        <m:den>
                          <m:r>
                            <a:rPr lang="en-US" altLang="zh-CN" sz="2800" i="1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𝑑𝑡</m:t>
                          </m:r>
                        </m:den>
                      </m:f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2</m:t>
                      </m:r>
                      <m:r>
                        <a:rPr lang="zh-CN" altLang="en-US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𝜋</m:t>
                      </m:r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𝑟</m:t>
                      </m:r>
                    </m:oMath>
                  </m:oMathPara>
                </a14:m>
                <a:endParaRPr lang="zh-CN" altLang="en-US" sz="2800" dirty="0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35" name="文本框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9744" y="2609097"/>
                <a:ext cx="1910459" cy="818044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本框 35"/>
              <p:cNvSpPr txBox="1"/>
              <p:nvPr/>
            </p:nvSpPr>
            <p:spPr>
              <a:xfrm>
                <a:off x="5711091" y="2607822"/>
                <a:ext cx="1631152" cy="8180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=</m:t>
                      </m:r>
                      <m:r>
                        <a:rPr lang="zh-CN" altLang="en-US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𝜋</m:t>
                      </m:r>
                      <m:sSup>
                        <m:sSup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sSupPr>
                        <m:e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𝑟</m:t>
                          </m:r>
                        </m:e>
                        <m:sup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2</m:t>
                          </m:r>
                        </m:sup>
                      </m:sSup>
                      <m:f>
                        <m:fPr>
                          <m:ctrlPr>
                            <a:rPr lang="en-US" altLang="zh-CN" sz="2800" i="1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fPr>
                        <m:num>
                          <m:r>
                            <a:rPr lang="en-US" altLang="zh-CN" sz="2800" i="1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𝑑𝐵</m:t>
                          </m:r>
                        </m:num>
                        <m:den>
                          <m:r>
                            <a:rPr lang="en-US" altLang="zh-CN" sz="2800" i="1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𝑑𝑡</m:t>
                          </m:r>
                        </m:den>
                      </m:f>
                    </m:oMath>
                  </m:oMathPara>
                </a14:m>
                <a:endParaRPr lang="zh-CN" altLang="en-US" sz="2800" dirty="0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36" name="文本框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1091" y="2607822"/>
                <a:ext cx="1631152" cy="818044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文本框 36"/>
          <p:cNvSpPr txBox="1"/>
          <p:nvPr/>
        </p:nvSpPr>
        <p:spPr>
          <a:xfrm>
            <a:off x="1094315" y="3633070"/>
            <a:ext cx="41520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chemeClr val="tx1"/>
                </a:solidFill>
                <a:latin typeface="SimHei" charset="-122"/>
                <a:ea typeface="SimHei" charset="-122"/>
                <a:cs typeface="SimHei" charset="-122"/>
              </a:rPr>
              <a:t>若沿顺时针做圆周运动：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本框 37"/>
              <p:cNvSpPr txBox="1"/>
              <p:nvPr/>
            </p:nvSpPr>
            <p:spPr>
              <a:xfrm>
                <a:off x="5007027" y="3472721"/>
                <a:ext cx="2387000" cy="8180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2800" i="1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2</m:t>
                          </m:r>
                        </m:sub>
                      </m:sSub>
                      <m:r>
                        <a:rPr lang="en-US" altLang="zh-CN" sz="2800" b="1" i="1">
                          <a:latin typeface="Cambria Math" charset="0"/>
                          <a:ea typeface="SimHei" charset="-122"/>
                          <a:cs typeface="SimHei" charset="-122"/>
                        </a:rPr>
                        <m:t>=</m:t>
                      </m:r>
                      <m:r>
                        <a:rPr lang="en-US" altLang="zh-CN" sz="2800" b="0" i="0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−</m:t>
                      </m:r>
                      <m:r>
                        <a:rPr lang="zh-CN" altLang="en-US" sz="2800" i="1">
                          <a:latin typeface="Cambria Math" charset="0"/>
                          <a:ea typeface="SimHei" charset="-122"/>
                          <a:cs typeface="SimHei" charset="-122"/>
                        </a:rPr>
                        <m:t>𝜋</m:t>
                      </m:r>
                      <m:sSup>
                        <m:sSupPr>
                          <m:ctrlPr>
                            <a:rPr lang="en-US" altLang="zh-CN" sz="2800" i="1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sSupPr>
                        <m:e>
                          <m:r>
                            <a:rPr lang="en-US" altLang="zh-CN" sz="2800" i="1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𝑟</m:t>
                          </m:r>
                        </m:e>
                        <m:sup>
                          <m:r>
                            <a:rPr lang="en-US" altLang="zh-CN" sz="2800" i="1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2</m:t>
                          </m:r>
                        </m:sup>
                      </m:sSup>
                      <m:f>
                        <m:fPr>
                          <m:ctrlPr>
                            <a:rPr lang="en-US" altLang="zh-CN" sz="2800" i="1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fPr>
                        <m:num>
                          <m:r>
                            <a:rPr lang="en-US" altLang="zh-CN" sz="2800" i="1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𝑑𝐵</m:t>
                          </m:r>
                        </m:num>
                        <m:den>
                          <m:r>
                            <a:rPr lang="en-US" altLang="zh-CN" sz="2800" i="1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𝑑𝑡</m:t>
                          </m:r>
                        </m:den>
                      </m:f>
                    </m:oMath>
                  </m:oMathPara>
                </a14:m>
                <a:endParaRPr lang="zh-CN" altLang="en-US" sz="2800" dirty="0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38" name="文本框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7027" y="3472721"/>
                <a:ext cx="2387000" cy="818044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本框 38"/>
              <p:cNvSpPr txBox="1"/>
              <p:nvPr/>
            </p:nvSpPr>
            <p:spPr>
              <a:xfrm>
                <a:off x="1094315" y="4256887"/>
                <a:ext cx="605935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440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∴</m:t>
                      </m:r>
                    </m:oMath>
                  </m:oMathPara>
                </a14:m>
                <a:endParaRPr lang="zh-CN" altLang="en-US" sz="4400" dirty="0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39" name="文本框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4315" y="4256887"/>
                <a:ext cx="605935" cy="677108"/>
              </a:xfrm>
              <a:prstGeom prst="rect">
                <a:avLst/>
              </a:prstGeom>
              <a:blipFill rotWithShape="0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本框 39"/>
              <p:cNvSpPr txBox="1"/>
              <p:nvPr/>
            </p:nvSpPr>
            <p:spPr>
              <a:xfrm>
                <a:off x="1608954" y="4372229"/>
                <a:ext cx="208954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2800" i="1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1</m:t>
                          </m:r>
                        </m:sub>
                      </m:sSub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≠</m:t>
                      </m:r>
                      <m:sSub>
                        <m:sSub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2</m:t>
                          </m:r>
                        </m:sub>
                      </m:sSub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≠0</m:t>
                      </m:r>
                    </m:oMath>
                  </m:oMathPara>
                </a14:m>
                <a:endParaRPr lang="zh-CN" altLang="en-US" sz="2800" dirty="0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40" name="文本框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8954" y="4372229"/>
                <a:ext cx="2089546" cy="430887"/>
              </a:xfrm>
              <a:prstGeom prst="rect">
                <a:avLst/>
              </a:prstGeom>
              <a:blipFill rotWithShape="0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本框 40"/>
              <p:cNvSpPr txBox="1"/>
              <p:nvPr/>
            </p:nvSpPr>
            <p:spPr>
              <a:xfrm>
                <a:off x="1094314" y="4839954"/>
                <a:ext cx="5221750" cy="10063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800" b="1" dirty="0">
                    <a:latin typeface="SimHei" charset="-122"/>
                    <a:ea typeface="SimHei" charset="-122"/>
                    <a:cs typeface="SimHei" charset="-122"/>
                  </a:rPr>
                  <a:t>感应电场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1" i="1">
                            <a:latin typeface="Cambria Math" panose="02040503050406030204" pitchFamily="18" charset="0"/>
                            <a:ea typeface="SimHei" charset="-122"/>
                            <a:cs typeface="SimHei" charset="-122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altLang="zh-CN" sz="2800" i="1">
                                <a:latin typeface="Cambria Math" panose="02040503050406030204" pitchFamily="18" charset="0"/>
                                <a:ea typeface="SimHei" charset="-122"/>
                                <a:cs typeface="SimHei" charset="-122"/>
                              </a:rPr>
                            </m:ctrlPr>
                          </m:accPr>
                          <m:e>
                            <m:r>
                              <a:rPr lang="en-US" altLang="zh-CN" sz="2800" b="1" i="1">
                                <a:latin typeface="Cambria Math" charset="0"/>
                                <a:ea typeface="SimHei" charset="-122"/>
                                <a:cs typeface="SimHei" charset="-122"/>
                              </a:rPr>
                              <m:t>𝑬</m:t>
                            </m:r>
                          </m:e>
                        </m:acc>
                      </m:e>
                      <m:sub>
                        <m:r>
                          <a:rPr lang="en-US" altLang="zh-CN" sz="2800" b="1" i="1">
                            <a:latin typeface="Cambria Math" charset="0"/>
                            <a:ea typeface="SimHei" charset="-122"/>
                            <a:cs typeface="SimHei" charset="-122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zh-CN" altLang="en-US" sz="2800" b="1" dirty="0">
                    <a:latin typeface="SimHei" charset="-122"/>
                    <a:ea typeface="SimHei" charset="-122"/>
                    <a:cs typeface="SimHei" charset="-122"/>
                  </a:rPr>
                  <a:t>做的功与路径有关，</a:t>
                </a:r>
                <a:endParaRPr lang="en-US" altLang="zh-CN" sz="2800" b="1" dirty="0">
                  <a:latin typeface="SimHei" charset="-122"/>
                  <a:ea typeface="SimHei" charset="-122"/>
                  <a:cs typeface="SimHei" charset="-122"/>
                </a:endParaRPr>
              </a:p>
              <a:p>
                <a:r>
                  <a:rPr lang="zh-CN" altLang="en-US" sz="2800" b="1" dirty="0">
                    <a:latin typeface="SimHei" charset="-122"/>
                    <a:ea typeface="SimHei" charset="-122"/>
                    <a:cs typeface="SimHei" charset="-122"/>
                  </a:rPr>
                  <a:t>是</a:t>
                </a:r>
                <a:r>
                  <a:rPr lang="zh-CN" altLang="en-US" sz="2800" b="1" dirty="0">
                    <a:solidFill>
                      <a:srgbClr val="FF0000"/>
                    </a:solidFill>
                    <a:latin typeface="SimHei" charset="-122"/>
                    <a:ea typeface="SimHei" charset="-122"/>
                    <a:cs typeface="SimHei" charset="-122"/>
                  </a:rPr>
                  <a:t>非保守力场</a:t>
                </a:r>
                <a:r>
                  <a:rPr lang="zh-CN" altLang="en-US" sz="2800" b="1" dirty="0">
                    <a:latin typeface="SimHei" charset="-122"/>
                    <a:ea typeface="SimHei" charset="-122"/>
                    <a:cs typeface="SimHei" charset="-122"/>
                  </a:rPr>
                  <a:t>。</a:t>
                </a:r>
                <a:endParaRPr lang="zh-CN" altLang="en-US" sz="2800" b="1" dirty="0">
                  <a:solidFill>
                    <a:schemeClr val="tx1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41" name="文本框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4314" y="4839954"/>
                <a:ext cx="5221750" cy="1006366"/>
              </a:xfrm>
              <a:prstGeom prst="rect">
                <a:avLst/>
              </a:prstGeom>
              <a:blipFill rotWithShape="0">
                <a:blip r:embed="rId19"/>
                <a:stretch>
                  <a:fillRect l="-2453" t="-3030" r="-584" b="-163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91504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27" grpId="0" animBg="1"/>
      <p:bldP spid="28" grpId="0"/>
      <p:bldP spid="29" grpId="0"/>
      <p:bldP spid="35" grpId="0"/>
      <p:bldP spid="36" grpId="0"/>
      <p:bldP spid="37" grpId="0"/>
      <p:bldP spid="38" grpId="0"/>
      <p:bldP spid="39" grpId="0"/>
      <p:bldP spid="40" grpId="0"/>
      <p:bldP spid="4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/>
              <p:cNvSpPr txBox="1"/>
              <p:nvPr/>
            </p:nvSpPr>
            <p:spPr>
              <a:xfrm>
                <a:off x="370462" y="244177"/>
                <a:ext cx="11192488" cy="13849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800" b="1" dirty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</a:rPr>
                  <a:t>例</a:t>
                </a:r>
                <a:r>
                  <a:rPr lang="en-US" altLang="zh-CN" sz="2800" b="1" dirty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</a:rPr>
                  <a:t>2</a:t>
                </a:r>
                <a:r>
                  <a:rPr lang="zh-CN" altLang="en-US" sz="2800" b="1" dirty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</a:rPr>
                  <a:t>：在例</a:t>
                </a:r>
                <a:r>
                  <a:rPr lang="en-US" altLang="zh-CN" sz="2800" b="1" dirty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</a:rPr>
                  <a:t>1</a:t>
                </a:r>
                <a:r>
                  <a:rPr lang="zh-CN" altLang="en-US" sz="2800" b="1" dirty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</a:rPr>
                  <a:t>的磁场中放入一边长为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solidFill>
                          <a:srgbClr val="7030A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𝑳</m:t>
                    </m:r>
                  </m:oMath>
                </a14:m>
                <a:r>
                  <a:rPr lang="zh-CN" altLang="en-US" sz="2800" b="1" dirty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</a:rPr>
                  <a:t>的正方形导体回路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solidFill>
                          <a:srgbClr val="7030A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𝒐𝒂𝒃𝒄</m:t>
                    </m:r>
                  </m:oMath>
                </a14:m>
                <a:r>
                  <a:rPr lang="zh-CN" altLang="en-US" sz="2800" b="1" dirty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</a:rPr>
                  <a:t>，求</a:t>
                </a:r>
                <a:r>
                  <a:rPr lang="en-US" altLang="zh-CN" sz="2800" b="1" dirty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</a:rPr>
                  <a:t>:</a:t>
                </a:r>
              </a:p>
              <a:p>
                <a:r>
                  <a:rPr lang="en-US" altLang="zh-CN" sz="2800" b="1" dirty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</a:rPr>
                  <a:t>(1)</a:t>
                </a:r>
                <a:r>
                  <a:rPr lang="zh-CN" altLang="en-US" sz="2800" b="1" dirty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</a:rPr>
                  <a:t>回路各边的感应电动势；</a:t>
                </a:r>
                <a:r>
                  <a:rPr lang="en-US" altLang="zh-CN" sz="2800" b="1" dirty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</a:rPr>
                  <a:t>(2)</a:t>
                </a:r>
                <a:r>
                  <a:rPr lang="zh-CN" altLang="en-US" sz="2800" b="1" dirty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</a:rPr>
                  <a:t>总的感应电动势；</a:t>
                </a:r>
                <a:r>
                  <a:rPr lang="en-US" altLang="zh-CN" sz="2800" b="1" dirty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</a:rPr>
                  <a:t>(3)</a:t>
                </a:r>
                <a:r>
                  <a:rPr lang="zh-CN" altLang="en-US" sz="2800" b="1" dirty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</a:rPr>
                  <a:t>回路中是否存在</a:t>
                </a:r>
                <a:endParaRPr lang="en-US" altLang="zh-CN" sz="2800" b="1" dirty="0">
                  <a:solidFill>
                    <a:srgbClr val="7030A0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  <a:p>
                <a:r>
                  <a:rPr lang="zh-CN" altLang="en-US" sz="2800" b="1" dirty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</a:rPr>
                  <a:t>静电场？若存在，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solidFill>
                          <a:srgbClr val="7030A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𝒄</m:t>
                    </m:r>
                  </m:oMath>
                </a14:m>
                <a:r>
                  <a:rPr lang="zh-CN" altLang="en-US" sz="2800" b="1" dirty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</a:rPr>
                  <a:t>与</a:t>
                </a: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solidFill>
                          <a:srgbClr val="7030A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𝒂</m:t>
                    </m:r>
                  </m:oMath>
                </a14:m>
                <a:r>
                  <a:rPr lang="zh-CN" altLang="en-US" sz="2800" b="1" dirty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</a:rPr>
                  <a:t>哪点电势高？</a:t>
                </a:r>
              </a:p>
            </p:txBody>
          </p:sp>
        </mc:Choice>
        <mc:Fallback xmlns=""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462" y="244177"/>
                <a:ext cx="11192488" cy="1384995"/>
              </a:xfrm>
              <a:prstGeom prst="rect">
                <a:avLst/>
              </a:prstGeom>
              <a:blipFill rotWithShape="0">
                <a:blip r:embed="rId2"/>
                <a:stretch>
                  <a:fillRect l="-1144" t="-5286" b="-105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框 2"/>
          <p:cNvSpPr txBox="1"/>
          <p:nvPr/>
        </p:nvSpPr>
        <p:spPr>
          <a:xfrm>
            <a:off x="370462" y="1528110"/>
            <a:ext cx="9060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解：</a:t>
            </a:r>
          </a:p>
        </p:txBody>
      </p:sp>
      <p:sp>
        <p:nvSpPr>
          <p:cNvPr id="14" name="乘号 13"/>
          <p:cNvSpPr/>
          <p:nvPr/>
        </p:nvSpPr>
        <p:spPr>
          <a:xfrm>
            <a:off x="8359383" y="2658633"/>
            <a:ext cx="288000" cy="288000"/>
          </a:xfrm>
          <a:prstGeom prst="mathMultiply">
            <a:avLst>
              <a:gd name="adj1" fmla="val 6129"/>
            </a:avLst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15" name="乘号 14"/>
          <p:cNvSpPr/>
          <p:nvPr/>
        </p:nvSpPr>
        <p:spPr>
          <a:xfrm>
            <a:off x="9163084" y="2664772"/>
            <a:ext cx="288000" cy="288000"/>
          </a:xfrm>
          <a:prstGeom prst="mathMultiply">
            <a:avLst>
              <a:gd name="adj1" fmla="val 6129"/>
            </a:avLst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16" name="乘号 15"/>
          <p:cNvSpPr/>
          <p:nvPr/>
        </p:nvSpPr>
        <p:spPr>
          <a:xfrm>
            <a:off x="9990858" y="2658633"/>
            <a:ext cx="288000" cy="288000"/>
          </a:xfrm>
          <a:prstGeom prst="mathMultiply">
            <a:avLst>
              <a:gd name="adj1" fmla="val 6129"/>
            </a:avLst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10039811" y="2529936"/>
            <a:ext cx="65" cy="369332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endParaRPr lang="zh-CN" altLang="en-US" sz="2400" b="1" dirty="0">
              <a:solidFill>
                <a:schemeClr val="tx1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47" name="椭圆 46"/>
          <p:cNvSpPr/>
          <p:nvPr/>
        </p:nvSpPr>
        <p:spPr>
          <a:xfrm>
            <a:off x="8059927" y="1565380"/>
            <a:ext cx="2520000" cy="2520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文本框 51"/>
              <p:cNvSpPr txBox="1"/>
              <p:nvPr/>
            </p:nvSpPr>
            <p:spPr>
              <a:xfrm>
                <a:off x="9138703" y="2811509"/>
                <a:ext cx="33182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solidFill>
                            <a:srgbClr val="CC0066"/>
                          </a:solidFill>
                          <a:latin typeface="Cambria Math" charset="0"/>
                          <a:ea typeface="SimHei" charset="-122"/>
                          <a:cs typeface="SimHei" charset="-122"/>
                        </a:rPr>
                        <m:t>𝒐</m:t>
                      </m:r>
                    </m:oMath>
                  </m:oMathPara>
                </a14:m>
                <a:endParaRPr lang="zh-CN" altLang="en-US" sz="2400" b="1" dirty="0">
                  <a:solidFill>
                    <a:srgbClr val="CC0066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52" name="文本框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8703" y="2811509"/>
                <a:ext cx="331821" cy="369332"/>
              </a:xfrm>
              <a:prstGeom prst="rect">
                <a:avLst/>
              </a:prstGeom>
              <a:blipFill rotWithShape="0">
                <a:blip r:embed="rId3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乘号 49"/>
          <p:cNvSpPr/>
          <p:nvPr/>
        </p:nvSpPr>
        <p:spPr>
          <a:xfrm>
            <a:off x="8359383" y="3338046"/>
            <a:ext cx="288000" cy="288000"/>
          </a:xfrm>
          <a:prstGeom prst="mathMultiply">
            <a:avLst>
              <a:gd name="adj1" fmla="val 6129"/>
            </a:avLst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51" name="乘号 50"/>
          <p:cNvSpPr/>
          <p:nvPr/>
        </p:nvSpPr>
        <p:spPr>
          <a:xfrm>
            <a:off x="9163084" y="3344185"/>
            <a:ext cx="288000" cy="288000"/>
          </a:xfrm>
          <a:prstGeom prst="mathMultiply">
            <a:avLst>
              <a:gd name="adj1" fmla="val 6129"/>
            </a:avLst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54" name="乘号 53"/>
          <p:cNvSpPr/>
          <p:nvPr/>
        </p:nvSpPr>
        <p:spPr>
          <a:xfrm>
            <a:off x="9990858" y="3338046"/>
            <a:ext cx="288000" cy="288000"/>
          </a:xfrm>
          <a:prstGeom prst="mathMultiply">
            <a:avLst>
              <a:gd name="adj1" fmla="val 6129"/>
            </a:avLst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10039811" y="3209349"/>
            <a:ext cx="65" cy="369332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endParaRPr lang="zh-CN" altLang="en-US" sz="2400" b="1" dirty="0">
              <a:solidFill>
                <a:schemeClr val="tx1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58" name="乘号 57"/>
          <p:cNvSpPr/>
          <p:nvPr/>
        </p:nvSpPr>
        <p:spPr>
          <a:xfrm>
            <a:off x="8359383" y="2014053"/>
            <a:ext cx="288000" cy="288000"/>
          </a:xfrm>
          <a:prstGeom prst="mathMultiply">
            <a:avLst>
              <a:gd name="adj1" fmla="val 6129"/>
            </a:avLst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62" name="乘号 61"/>
          <p:cNvSpPr/>
          <p:nvPr/>
        </p:nvSpPr>
        <p:spPr>
          <a:xfrm>
            <a:off x="9163084" y="2020192"/>
            <a:ext cx="288000" cy="288000"/>
          </a:xfrm>
          <a:prstGeom prst="mathMultiply">
            <a:avLst>
              <a:gd name="adj1" fmla="val 6129"/>
            </a:avLst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63" name="乘号 62"/>
          <p:cNvSpPr/>
          <p:nvPr/>
        </p:nvSpPr>
        <p:spPr>
          <a:xfrm>
            <a:off x="9990858" y="2014053"/>
            <a:ext cx="288000" cy="288000"/>
          </a:xfrm>
          <a:prstGeom prst="mathMultiply">
            <a:avLst>
              <a:gd name="adj1" fmla="val 6129"/>
            </a:avLst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66" name="文本框 65"/>
          <p:cNvSpPr txBox="1"/>
          <p:nvPr/>
        </p:nvSpPr>
        <p:spPr>
          <a:xfrm>
            <a:off x="10039811" y="1885356"/>
            <a:ext cx="65" cy="369332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endParaRPr lang="zh-CN" altLang="en-US" sz="2400" b="1" dirty="0">
              <a:solidFill>
                <a:schemeClr val="tx1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9293429" y="2014053"/>
            <a:ext cx="792000" cy="792000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文本框 77"/>
              <p:cNvSpPr txBox="1"/>
              <p:nvPr/>
            </p:nvSpPr>
            <p:spPr>
              <a:xfrm>
                <a:off x="9919226" y="2790357"/>
                <a:ext cx="34464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solidFill>
                            <a:srgbClr val="CC0066"/>
                          </a:solidFill>
                          <a:latin typeface="Cambria Math" charset="0"/>
                          <a:ea typeface="SimHei" charset="-122"/>
                          <a:cs typeface="SimHei" charset="-122"/>
                        </a:rPr>
                        <m:t>𝒂</m:t>
                      </m:r>
                    </m:oMath>
                  </m:oMathPara>
                </a14:m>
                <a:endParaRPr lang="zh-CN" altLang="en-US" sz="2400" b="1" dirty="0">
                  <a:solidFill>
                    <a:srgbClr val="CC0066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78" name="文本框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19226" y="2790357"/>
                <a:ext cx="344645" cy="369332"/>
              </a:xfrm>
              <a:prstGeom prst="rect">
                <a:avLst/>
              </a:prstGeom>
              <a:blipFill rotWithShape="0">
                <a:blip r:embed="rId4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文本框 79"/>
              <p:cNvSpPr txBox="1"/>
              <p:nvPr/>
            </p:nvSpPr>
            <p:spPr>
              <a:xfrm>
                <a:off x="9059521" y="1699266"/>
                <a:ext cx="30937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solidFill>
                            <a:srgbClr val="CC0066"/>
                          </a:solidFill>
                          <a:latin typeface="Cambria Math" charset="0"/>
                          <a:ea typeface="SimHei" charset="-122"/>
                          <a:cs typeface="SimHei" charset="-122"/>
                        </a:rPr>
                        <m:t>𝒄</m:t>
                      </m:r>
                    </m:oMath>
                  </m:oMathPara>
                </a14:m>
                <a:endParaRPr lang="zh-CN" altLang="en-US" sz="2400" b="1" dirty="0">
                  <a:solidFill>
                    <a:srgbClr val="CC0066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80" name="文本框 7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9521" y="1699266"/>
                <a:ext cx="309379" cy="369332"/>
              </a:xfrm>
              <a:prstGeom prst="rect">
                <a:avLst/>
              </a:prstGeom>
              <a:blipFill rotWithShape="0">
                <a:blip r:embed="rId5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文本框 82"/>
              <p:cNvSpPr txBox="1"/>
              <p:nvPr/>
            </p:nvSpPr>
            <p:spPr>
              <a:xfrm>
                <a:off x="9840044" y="1678114"/>
                <a:ext cx="34143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solidFill>
                            <a:srgbClr val="CC0066"/>
                          </a:solidFill>
                          <a:latin typeface="Cambria Math" charset="0"/>
                          <a:ea typeface="SimHei" charset="-122"/>
                          <a:cs typeface="SimHei" charset="-122"/>
                        </a:rPr>
                        <m:t>𝒃</m:t>
                      </m:r>
                    </m:oMath>
                  </m:oMathPara>
                </a14:m>
                <a:endParaRPr lang="zh-CN" altLang="en-US" sz="2400" b="1" dirty="0">
                  <a:solidFill>
                    <a:srgbClr val="CC0066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83" name="文本框 8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40044" y="1678114"/>
                <a:ext cx="341439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8929" r="-8929" b="-98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文本框 84"/>
              <p:cNvSpPr txBox="1"/>
              <p:nvPr/>
            </p:nvSpPr>
            <p:spPr>
              <a:xfrm>
                <a:off x="1782718" y="1487084"/>
                <a:ext cx="605935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440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∵</m:t>
                      </m:r>
                    </m:oMath>
                  </m:oMathPara>
                </a14:m>
                <a:endParaRPr lang="zh-CN" altLang="en-US" sz="4400" dirty="0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85" name="文本框 8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2718" y="1487084"/>
                <a:ext cx="605935" cy="677108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2339124" y="1589442"/>
                <a:ext cx="1359988" cy="4831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𝑜𝑎</m:t>
                      </m:r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⊥</m:t>
                      </m:r>
                      <m:sSub>
                        <m:sSub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  <a:ea typeface="SimHei" charset="-122"/>
                                  <a:cs typeface="SimHei" charset="-122"/>
                                </a:rPr>
                              </m:ctrlPr>
                            </m:accPr>
                            <m:e>
                              <m:r>
                                <a:rPr lang="en-US" altLang="zh-CN" sz="2800" b="1" i="1" smtClean="0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𝑬</m:t>
                              </m:r>
                            </m:e>
                          </m:acc>
                        </m:e>
                        <m:sub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CN" altLang="en-US" sz="2800" dirty="0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9124" y="1589442"/>
                <a:ext cx="1359988" cy="483146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文本框 91"/>
              <p:cNvSpPr txBox="1"/>
              <p:nvPr/>
            </p:nvSpPr>
            <p:spPr>
              <a:xfrm>
                <a:off x="2338676" y="2069562"/>
                <a:ext cx="1327351" cy="4831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𝑜𝑐</m:t>
                      </m:r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⊥</m:t>
                      </m:r>
                      <m:sSub>
                        <m:sSub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  <a:ea typeface="SimHei" charset="-122"/>
                                  <a:cs typeface="SimHei" charset="-122"/>
                                </a:rPr>
                              </m:ctrlPr>
                            </m:accPr>
                            <m:e>
                              <m:r>
                                <a:rPr lang="en-US" altLang="zh-CN" sz="2800" b="1" i="1" smtClean="0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𝑬</m:t>
                              </m:r>
                            </m:e>
                          </m:acc>
                        </m:e>
                        <m:sub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CN" altLang="en-US" sz="2800" dirty="0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92" name="文本框 9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8676" y="2069562"/>
                <a:ext cx="1327351" cy="483146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4" name="AutoShape 2"/>
          <p:cNvSpPr>
            <a:spLocks/>
          </p:cNvSpPr>
          <p:nvPr/>
        </p:nvSpPr>
        <p:spPr bwMode="auto">
          <a:xfrm flipH="1">
            <a:off x="3752384" y="1745742"/>
            <a:ext cx="170005" cy="675201"/>
          </a:xfrm>
          <a:prstGeom prst="leftBrace">
            <a:avLst>
              <a:gd name="adj1" fmla="val 36821"/>
              <a:gd name="adj2" fmla="val 50000"/>
            </a:avLst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zh-CN" sz="3200">
              <a:solidFill>
                <a:srgbClr val="FF0000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文本框 94"/>
              <p:cNvSpPr txBox="1"/>
              <p:nvPr/>
            </p:nvSpPr>
            <p:spPr>
              <a:xfrm>
                <a:off x="4271613" y="1690481"/>
                <a:ext cx="605935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440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∴</m:t>
                      </m:r>
                    </m:oMath>
                  </m:oMathPara>
                </a14:m>
                <a:endParaRPr lang="zh-CN" altLang="en-US" sz="4400" dirty="0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95" name="文本框 9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1613" y="1690481"/>
                <a:ext cx="605935" cy="677108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4900122" y="1789720"/>
                <a:ext cx="221669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sSubPr>
                        <m:e>
                          <m:r>
                            <a:rPr lang="zh-CN" altLang="en-US" sz="280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𝜀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𝑜𝑎</m:t>
                          </m:r>
                        </m:sub>
                      </m:sSub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=</m:t>
                      </m:r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sSubPr>
                        <m:e>
                          <m:r>
                            <a:rPr lang="zh-CN" altLang="en-US" sz="2800" i="1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𝜀</m:t>
                          </m:r>
                        </m:e>
                        <m:sub>
                          <m:r>
                            <a:rPr lang="en-US" altLang="zh-CN" sz="2800" i="1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𝑜</m:t>
                          </m:r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𝑐</m:t>
                          </m:r>
                        </m:sub>
                      </m:sSub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=0</m:t>
                      </m:r>
                    </m:oMath>
                  </m:oMathPara>
                </a14:m>
                <a:endParaRPr lang="zh-CN" altLang="en-US" sz="2800" dirty="0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0122" y="1789720"/>
                <a:ext cx="2216696" cy="430887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直接箭头连接符 8"/>
          <p:cNvCxnSpPr>
            <a:endCxn id="5" idx="3"/>
          </p:cNvCxnSpPr>
          <p:nvPr/>
        </p:nvCxnSpPr>
        <p:spPr>
          <a:xfrm flipV="1">
            <a:off x="9266304" y="2410053"/>
            <a:ext cx="819125" cy="401457"/>
          </a:xfrm>
          <a:prstGeom prst="straightConnector1">
            <a:avLst/>
          </a:prstGeom>
          <a:ln w="31750">
            <a:solidFill>
              <a:srgbClr val="00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/>
          <p:nvPr/>
        </p:nvCxnSpPr>
        <p:spPr>
          <a:xfrm flipH="1" flipV="1">
            <a:off x="9803099" y="1872016"/>
            <a:ext cx="280800" cy="547273"/>
          </a:xfrm>
          <a:prstGeom prst="straightConnector1">
            <a:avLst/>
          </a:prstGeom>
          <a:ln w="38100">
            <a:solidFill>
              <a:srgbClr val="FF000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任意多边形 24"/>
          <p:cNvSpPr/>
          <p:nvPr/>
        </p:nvSpPr>
        <p:spPr>
          <a:xfrm>
            <a:off x="9541167" y="2687781"/>
            <a:ext cx="30375" cy="110837"/>
          </a:xfrm>
          <a:custGeom>
            <a:avLst/>
            <a:gdLst>
              <a:gd name="connsiteX0" fmla="*/ 0 w 30375"/>
              <a:gd name="connsiteY0" fmla="*/ 0 h 110837"/>
              <a:gd name="connsiteX1" fmla="*/ 27709 w 30375"/>
              <a:gd name="connsiteY1" fmla="*/ 55419 h 110837"/>
              <a:gd name="connsiteX2" fmla="*/ 27709 w 30375"/>
              <a:gd name="connsiteY2" fmla="*/ 110837 h 11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375" h="110837">
                <a:moveTo>
                  <a:pt x="0" y="0"/>
                </a:moveTo>
                <a:cubicBezTo>
                  <a:pt x="11545" y="18473"/>
                  <a:pt x="23091" y="36946"/>
                  <a:pt x="27709" y="55419"/>
                </a:cubicBezTo>
                <a:cubicBezTo>
                  <a:pt x="32327" y="73892"/>
                  <a:pt x="30018" y="92364"/>
                  <a:pt x="27709" y="110837"/>
                </a:cubicBezTo>
              </a:path>
            </a:pathLst>
          </a:cu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文本框 96"/>
              <p:cNvSpPr txBox="1"/>
              <p:nvPr/>
            </p:nvSpPr>
            <p:spPr>
              <a:xfrm>
                <a:off x="9645495" y="2541525"/>
                <a:ext cx="28854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000" b="1" i="1" smtClean="0">
                          <a:solidFill>
                            <a:srgbClr val="006600"/>
                          </a:solidFill>
                          <a:latin typeface="Cambria Math" charset="0"/>
                          <a:ea typeface="SimHei" charset="-122"/>
                          <a:cs typeface="SimHei" charset="-122"/>
                        </a:rPr>
                        <m:t>𝜽</m:t>
                      </m:r>
                    </m:oMath>
                  </m:oMathPara>
                </a14:m>
                <a:endParaRPr lang="zh-CN" altLang="en-US" sz="2000" b="1" dirty="0">
                  <a:solidFill>
                    <a:srgbClr val="006600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97" name="文本框 9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45495" y="2541525"/>
                <a:ext cx="288541" cy="307777"/>
              </a:xfrm>
              <a:prstGeom prst="rect">
                <a:avLst/>
              </a:prstGeom>
              <a:blipFill rotWithShape="0">
                <a:blip r:embed="rId12"/>
                <a:stretch>
                  <a:fillRect l="-8333" r="-8333" b="-12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文本框 97"/>
              <p:cNvSpPr txBox="1"/>
              <p:nvPr/>
            </p:nvSpPr>
            <p:spPr>
              <a:xfrm>
                <a:off x="9426587" y="1602255"/>
                <a:ext cx="451983" cy="4140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altLang="zh-CN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SimHei" charset="-122"/>
                                  <a:cs typeface="SimHei" charset="-122"/>
                                </a:rPr>
                              </m:ctrlPr>
                            </m:accPr>
                            <m:e>
                              <m:r>
                                <a:rPr lang="en-US" altLang="zh-CN" sz="2400" b="1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𝑬</m:t>
                              </m:r>
                            </m:e>
                          </m:acc>
                        </m:e>
                        <m:sub>
                          <m:r>
                            <a:rPr lang="en-US" altLang="zh-CN" sz="2400" b="1" i="1" smtClean="0">
                              <a:solidFill>
                                <a:srgbClr val="FF0000"/>
                              </a:solidFill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𝒊</m:t>
                          </m:r>
                        </m:sub>
                      </m:sSub>
                    </m:oMath>
                  </m:oMathPara>
                </a14:m>
                <a:endParaRPr lang="zh-CN" altLang="en-US" sz="2400" b="1" dirty="0">
                  <a:solidFill>
                    <a:srgbClr val="FF0000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98" name="文本框 9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26587" y="1602255"/>
                <a:ext cx="451983" cy="414088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文本框 98"/>
              <p:cNvSpPr txBox="1"/>
              <p:nvPr/>
            </p:nvSpPr>
            <p:spPr>
              <a:xfrm>
                <a:off x="522862" y="5248470"/>
                <a:ext cx="437171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800" b="1" dirty="0">
                    <a:latin typeface="SimHei" charset="-122"/>
                    <a:ea typeface="SimHei" charset="-122"/>
                    <a:cs typeface="SimHei" charset="-122"/>
                  </a:rPr>
                  <a:t>同理，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latin typeface="Cambria Math" charset="0"/>
                        <a:ea typeface="SimHei" charset="-122"/>
                        <a:cs typeface="SimHei" charset="-122"/>
                      </a:rPr>
                      <m:t>𝒃𝒄</m:t>
                    </m:r>
                  </m:oMath>
                </a14:m>
                <a:r>
                  <a:rPr lang="zh-CN" altLang="en-US" sz="2800" b="1" dirty="0">
                    <a:latin typeface="SimHei" charset="-122"/>
                    <a:ea typeface="SimHei" charset="-122"/>
                    <a:cs typeface="SimHei" charset="-122"/>
                  </a:rPr>
                  <a:t>边的感应电动势</a:t>
                </a:r>
                <a:r>
                  <a:rPr lang="en-US" altLang="zh-CN" sz="2800" b="1" dirty="0">
                    <a:latin typeface="SimHei" charset="-122"/>
                    <a:ea typeface="SimHei" charset="-122"/>
                    <a:cs typeface="SimHei" charset="-122"/>
                  </a:rPr>
                  <a:t>:</a:t>
                </a:r>
                <a:endParaRPr lang="zh-CN" altLang="en-US" sz="2800" b="1" dirty="0">
                  <a:solidFill>
                    <a:schemeClr val="tx1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99" name="文本框 9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862" y="5248470"/>
                <a:ext cx="4371710" cy="523220"/>
              </a:xfrm>
              <a:prstGeom prst="rect">
                <a:avLst/>
              </a:prstGeom>
              <a:blipFill rotWithShape="0">
                <a:blip r:embed="rId14"/>
                <a:stretch>
                  <a:fillRect l="-2929" t="-15116" r="-976" b="-290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/>
              <p:cNvSpPr txBox="1"/>
              <p:nvPr/>
            </p:nvSpPr>
            <p:spPr>
              <a:xfrm>
                <a:off x="644079" y="3362340"/>
                <a:ext cx="2480231" cy="9773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sSubPr>
                        <m:e>
                          <m:r>
                            <a:rPr lang="zh-CN" altLang="en-US" sz="280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𝜀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𝑎𝑏</m:t>
                          </m:r>
                        </m:sub>
                      </m:sSub>
                      <m:r>
                        <a:rPr lang="en-US" altLang="zh-CN" sz="2800" b="0" i="1" smtClean="0">
                          <a:solidFill>
                            <a:schemeClr val="tx1"/>
                          </a:solidFill>
                          <a:latin typeface="Cambria Math" charset="0"/>
                          <a:ea typeface="SimHei" charset="-122"/>
                          <a:cs typeface="SimHei" charset="-122"/>
                        </a:rPr>
                        <m:t>=</m:t>
                      </m:r>
                      <m:nary>
                        <m:naryPr>
                          <m:ctrlPr>
                            <a:rPr lang="en-US" altLang="zh-C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8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𝑎</m:t>
                          </m:r>
                        </m:sub>
                        <m:sup>
                          <m:r>
                            <a:rPr lang="en-US" altLang="zh-CN" sz="28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𝑏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8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SimHei" charset="-122"/>
                                  <a:cs typeface="SimHei" charset="-122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altLang="zh-CN" sz="28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SimHei" charset="-122"/>
                                      <a:cs typeface="SimHei" charset="-122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800" b="1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SimHei" charset="-122"/>
                                      <a:cs typeface="SimHei" charset="-122"/>
                                    </a:rPr>
                                    <m:t>𝑬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sz="2800" b="1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𝒊</m:t>
                              </m:r>
                            </m:sub>
                          </m:sSub>
                        </m:e>
                      </m:nary>
                      <m:r>
                        <a:rPr lang="en-US" altLang="zh-CN" sz="2800" i="1">
                          <a:solidFill>
                            <a:schemeClr val="tx1"/>
                          </a:solidFill>
                          <a:latin typeface="Cambria Math" charset="0"/>
                          <a:ea typeface="SimHei" charset="-122"/>
                          <a:cs typeface="SimHei" charset="-122"/>
                        </a:rPr>
                        <m:t>∙</m:t>
                      </m:r>
                      <m:r>
                        <a:rPr lang="en-US" altLang="zh-CN" sz="2800" b="0" i="1" smtClean="0">
                          <a:solidFill>
                            <a:schemeClr val="tx1"/>
                          </a:solidFill>
                          <a:latin typeface="Cambria Math" charset="0"/>
                          <a:ea typeface="SimHei" charset="-122"/>
                          <a:cs typeface="SimHei" charset="-122"/>
                        </a:rPr>
                        <m:t>𝑑</m:t>
                      </m:r>
                      <m:acc>
                        <m:accPr>
                          <m:chr m:val="⃗"/>
                          <m:ctrlPr>
                            <a:rPr lang="en-US" altLang="zh-C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accPr>
                        <m:e>
                          <m:r>
                            <a:rPr lang="en-US" altLang="zh-CN" sz="2800" b="1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𝒍</m:t>
                          </m:r>
                        </m:e>
                      </m:acc>
                    </m:oMath>
                  </m:oMathPara>
                </a14:m>
                <a:endParaRPr lang="zh-CN" altLang="en-US" sz="2800" dirty="0">
                  <a:solidFill>
                    <a:schemeClr val="tx1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26" name="文本框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079" y="3362340"/>
                <a:ext cx="2480231" cy="977383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文本框 99"/>
              <p:cNvSpPr txBox="1"/>
              <p:nvPr/>
            </p:nvSpPr>
            <p:spPr>
              <a:xfrm>
                <a:off x="3159312" y="3361660"/>
                <a:ext cx="2984470" cy="9853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chemeClr val="tx1"/>
                          </a:solidFill>
                          <a:latin typeface="Cambria Math" charset="0"/>
                          <a:ea typeface="SimHei" charset="-122"/>
                          <a:cs typeface="SimHei" charset="-122"/>
                        </a:rPr>
                        <m:t>=</m:t>
                      </m:r>
                      <m:nary>
                        <m:naryPr>
                          <m:ctrlPr>
                            <a:rPr lang="en-US" altLang="zh-C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8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𝑎</m:t>
                          </m:r>
                        </m:sub>
                        <m:sup>
                          <m:r>
                            <a:rPr lang="en-US" altLang="zh-CN" sz="28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𝑏</m:t>
                          </m:r>
                        </m:sup>
                        <m:e>
                          <m:f>
                            <m:fPr>
                              <m:ctrlPr>
                                <a:rPr lang="en-US" altLang="zh-CN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SimHei" charset="-122"/>
                                  <a:cs typeface="SimHei" charset="-122"/>
                                </a:rPr>
                              </m:ctrlPr>
                            </m:fPr>
                            <m:num>
                              <m:r>
                                <a:rPr lang="en-US" altLang="zh-CN" sz="28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𝑟</m:t>
                              </m:r>
                            </m:num>
                            <m:den>
                              <m:r>
                                <a:rPr lang="en-US" altLang="zh-CN" sz="28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2</m:t>
                              </m:r>
                            </m:den>
                          </m:f>
                          <m:f>
                            <m:fPr>
                              <m:ctrlPr>
                                <a:rPr lang="en-US" altLang="zh-CN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SimHei" charset="-122"/>
                                  <a:cs typeface="SimHei" charset="-122"/>
                                </a:rPr>
                              </m:ctrlPr>
                            </m:fPr>
                            <m:num>
                              <m:r>
                                <a:rPr lang="en-US" altLang="zh-CN" sz="28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𝑑𝐵</m:t>
                              </m:r>
                            </m:num>
                            <m:den>
                              <m:r>
                                <a:rPr lang="en-US" altLang="zh-CN" sz="28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𝑑𝑡</m:t>
                              </m:r>
                            </m:den>
                          </m:f>
                          <m:func>
                            <m:funcPr>
                              <m:ctrlPr>
                                <a:rPr lang="en-US" altLang="zh-CN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SimHei" charset="-122"/>
                                  <a:cs typeface="SimHei" charset="-122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800" b="0" i="0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zh-CN" altLang="en-US" sz="28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𝜃</m:t>
                              </m:r>
                            </m:e>
                          </m:func>
                        </m:e>
                      </m:nary>
                      <m:r>
                        <a:rPr lang="en-US" altLang="zh-CN" sz="2800" b="0" i="1" smtClean="0">
                          <a:solidFill>
                            <a:schemeClr val="tx1"/>
                          </a:solidFill>
                          <a:latin typeface="Cambria Math" charset="0"/>
                          <a:ea typeface="SimHei" charset="-122"/>
                          <a:cs typeface="SimHei" charset="-122"/>
                        </a:rPr>
                        <m:t>𝑑𝑙</m:t>
                      </m:r>
                    </m:oMath>
                  </m:oMathPara>
                </a14:m>
                <a:endParaRPr lang="zh-CN" altLang="en-US" sz="2800" dirty="0">
                  <a:solidFill>
                    <a:schemeClr val="tx1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100" name="文本框 9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9312" y="3361660"/>
                <a:ext cx="2984470" cy="985398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文本框 100"/>
              <p:cNvSpPr txBox="1"/>
              <p:nvPr/>
            </p:nvSpPr>
            <p:spPr>
              <a:xfrm>
                <a:off x="9571542" y="2222486"/>
                <a:ext cx="3189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solidFill>
                            <a:srgbClr val="006600"/>
                          </a:solidFill>
                          <a:latin typeface="Cambria Math" charset="0"/>
                          <a:ea typeface="SimHei" charset="-122"/>
                          <a:cs typeface="SimHei" charset="-122"/>
                        </a:rPr>
                        <m:t>𝒓</m:t>
                      </m:r>
                    </m:oMath>
                  </m:oMathPara>
                </a14:m>
                <a:endParaRPr lang="zh-CN" altLang="en-US" sz="2400" b="1" dirty="0">
                  <a:solidFill>
                    <a:srgbClr val="006600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101" name="文本框 10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1542" y="2222486"/>
                <a:ext cx="318997" cy="369332"/>
              </a:xfrm>
              <a:prstGeom prst="rect">
                <a:avLst/>
              </a:prstGeom>
              <a:blipFill rotWithShape="0">
                <a:blip r:embed="rId17"/>
                <a:stretch>
                  <a:fillRect r="-1923" b="-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文本框 101"/>
              <p:cNvSpPr txBox="1"/>
              <p:nvPr/>
            </p:nvSpPr>
            <p:spPr>
              <a:xfrm>
                <a:off x="6055986" y="3361660"/>
                <a:ext cx="2257285" cy="9853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chemeClr val="tx1"/>
                          </a:solidFill>
                          <a:latin typeface="Cambria Math" charset="0"/>
                          <a:ea typeface="SimHei" charset="-122"/>
                          <a:cs typeface="SimHei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2800" i="1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fPr>
                        <m:num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𝐿</m:t>
                          </m:r>
                        </m:num>
                        <m:den>
                          <m:r>
                            <a:rPr lang="en-US" altLang="zh-CN" sz="2800" i="1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2</m:t>
                          </m:r>
                        </m:den>
                      </m:f>
                      <m:f>
                        <m:fPr>
                          <m:ctrlPr>
                            <a:rPr lang="en-US" altLang="zh-CN" sz="2800" i="1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fPr>
                        <m:num>
                          <m:r>
                            <a:rPr lang="en-US" altLang="zh-CN" sz="2800" i="1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𝑑𝐵</m:t>
                          </m:r>
                        </m:num>
                        <m:den>
                          <m:r>
                            <a:rPr lang="en-US" altLang="zh-CN" sz="2800" i="1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𝑑𝑡</m:t>
                          </m:r>
                        </m:den>
                      </m:f>
                      <m:nary>
                        <m:naryPr>
                          <m:ctrlPr>
                            <a:rPr lang="en-US" altLang="zh-C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8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𝑎</m:t>
                          </m:r>
                        </m:sub>
                        <m:sup>
                          <m:r>
                            <a:rPr lang="en-US" altLang="zh-CN" sz="28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𝑏</m:t>
                          </m:r>
                        </m:sup>
                        <m:e>
                          <m:r>
                            <a:rPr lang="en-US" altLang="zh-CN" sz="2800" i="1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𝑑𝑙</m:t>
                          </m:r>
                          <m:r>
                            <m:rPr>
                              <m:nor/>
                            </m:rPr>
                            <a:rPr lang="zh-CN" altLang="en-US" sz="2800" dirty="0">
                              <a:latin typeface="SimHei" charset="-122"/>
                              <a:ea typeface="SimHei" charset="-122"/>
                              <a:cs typeface="SimHei" charset="-122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zh-CN" altLang="en-US" sz="2800" dirty="0">
                  <a:solidFill>
                    <a:schemeClr val="tx1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102" name="文本框 10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5986" y="3361660"/>
                <a:ext cx="2257285" cy="985398"/>
              </a:xfrm>
              <a:prstGeom prst="rect">
                <a:avLst/>
              </a:prstGeom>
              <a:blipFill rotWithShape="0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文本框 102"/>
              <p:cNvSpPr txBox="1"/>
              <p:nvPr/>
            </p:nvSpPr>
            <p:spPr>
              <a:xfrm>
                <a:off x="1219001" y="4353783"/>
                <a:ext cx="1391343" cy="8756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chemeClr val="tx1"/>
                          </a:solidFill>
                          <a:latin typeface="Cambria Math" charset="0"/>
                          <a:ea typeface="SimHei" charset="-122"/>
                          <a:cs typeface="SimHei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2800" i="1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sz="2800" i="1" smtClean="0">
                                  <a:latin typeface="Cambria Math" panose="02040503050406030204" pitchFamily="18" charset="0"/>
                                  <a:ea typeface="SimHei" charset="-122"/>
                                  <a:cs typeface="SimHei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sz="2800" b="0" i="1" smtClean="0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𝐿</m:t>
                              </m:r>
                            </m:e>
                            <m:sup>
                              <m:r>
                                <a:rPr lang="en-US" altLang="zh-CN" sz="2800" b="0" i="1" smtClean="0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altLang="zh-CN" sz="2800" i="1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2</m:t>
                          </m:r>
                        </m:den>
                      </m:f>
                      <m:f>
                        <m:fPr>
                          <m:ctrlPr>
                            <a:rPr lang="en-US" altLang="zh-CN" sz="2800" i="1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fPr>
                        <m:num>
                          <m:r>
                            <a:rPr lang="en-US" altLang="zh-CN" sz="2800" i="1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𝑑𝐵</m:t>
                          </m:r>
                        </m:num>
                        <m:den>
                          <m:r>
                            <a:rPr lang="en-US" altLang="zh-CN" sz="2800" i="1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𝑑𝑡</m:t>
                          </m:r>
                        </m:den>
                      </m:f>
                    </m:oMath>
                  </m:oMathPara>
                </a14:m>
                <a:endParaRPr lang="zh-CN" altLang="en-US" sz="2800" dirty="0">
                  <a:solidFill>
                    <a:schemeClr val="tx1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103" name="文本框 10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9001" y="4353783"/>
                <a:ext cx="1391343" cy="875624"/>
              </a:xfrm>
              <a:prstGeom prst="rect">
                <a:avLst/>
              </a:prstGeom>
              <a:blipFill rotWithShape="0"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文本框 103"/>
              <p:cNvSpPr txBox="1"/>
              <p:nvPr/>
            </p:nvSpPr>
            <p:spPr>
              <a:xfrm>
                <a:off x="8120884" y="4335311"/>
                <a:ext cx="1670649" cy="818044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𝐸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𝑖</m:t>
                          </m:r>
                        </m:sub>
                      </m:sSub>
                      <m:r>
                        <a:rPr lang="en-US" altLang="zh-CN" sz="280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fPr>
                        <m:num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𝑟</m:t>
                          </m:r>
                        </m:num>
                        <m:den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2</m:t>
                          </m:r>
                        </m:den>
                      </m:f>
                      <m:f>
                        <m:fPr>
                          <m:ctrlPr>
                            <a:rPr lang="en-US" altLang="zh-CN" sz="2800" i="1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fPr>
                        <m:num>
                          <m:r>
                            <a:rPr lang="en-US" altLang="zh-CN" sz="2800" i="1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𝑑𝐵</m:t>
                          </m:r>
                        </m:num>
                        <m:den>
                          <m:r>
                            <a:rPr lang="en-US" altLang="zh-CN" sz="2800" i="1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𝑑𝑡</m:t>
                          </m:r>
                        </m:den>
                      </m:f>
                    </m:oMath>
                  </m:oMathPara>
                </a14:m>
                <a:endParaRPr lang="zh-CN" altLang="en-US" sz="2800" dirty="0">
                  <a:solidFill>
                    <a:schemeClr val="tx1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104" name="文本框 10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0884" y="4335311"/>
                <a:ext cx="1670649" cy="818044"/>
              </a:xfrm>
              <a:prstGeom prst="rect">
                <a:avLst/>
              </a:prstGeom>
              <a:blipFill rotWithShape="0">
                <a:blip r:embed="rId20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文本框 104"/>
              <p:cNvSpPr txBox="1"/>
              <p:nvPr/>
            </p:nvSpPr>
            <p:spPr>
              <a:xfrm>
                <a:off x="9792947" y="4571974"/>
                <a:ext cx="1365566" cy="430887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dPr>
                        <m:e>
                          <m:r>
                            <a:rPr lang="en-US" altLang="zh-CN" sz="2800" i="1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𝑟</m:t>
                          </m:r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&lt;</m:t>
                          </m:r>
                          <m:r>
                            <a:rPr lang="en-US" altLang="zh-CN" sz="2800" i="1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𝑅</m:t>
                          </m:r>
                        </m:e>
                      </m:d>
                    </m:oMath>
                  </m:oMathPara>
                </a14:m>
                <a:endParaRPr lang="zh-CN" altLang="en-US" sz="2800" dirty="0">
                  <a:solidFill>
                    <a:schemeClr val="tx1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105" name="文本框 10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92947" y="4571974"/>
                <a:ext cx="1365566" cy="430887"/>
              </a:xfrm>
              <a:prstGeom prst="rect">
                <a:avLst/>
              </a:prstGeom>
              <a:blipFill rotWithShape="0">
                <a:blip r:embed="rId21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文本框 105"/>
              <p:cNvSpPr txBox="1"/>
              <p:nvPr/>
            </p:nvSpPr>
            <p:spPr>
              <a:xfrm>
                <a:off x="522862" y="2498164"/>
                <a:ext cx="6316153" cy="954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800" b="1" dirty="0">
                    <a:latin typeface="SimHei" charset="-122"/>
                    <a:ea typeface="SimHei" charset="-122"/>
                    <a:cs typeface="SimHei" charset="-122"/>
                  </a:rPr>
                  <a:t>任意一点的感应电场都垂直于对称轴，</a:t>
                </a:r>
                <a:endParaRPr lang="en-US" altLang="zh-CN" sz="2800" b="1" dirty="0">
                  <a:latin typeface="SimHei" charset="-122"/>
                  <a:ea typeface="SimHei" charset="-122"/>
                  <a:cs typeface="SimHei" charset="-122"/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sz="2800" b="1" i="1" smtClean="0">
                        <a:latin typeface="Cambria Math" charset="0"/>
                        <a:ea typeface="SimHei" charset="-122"/>
                        <a:cs typeface="SimHei" charset="-122"/>
                      </a:rPr>
                      <m:t>𝒂𝒃</m:t>
                    </m:r>
                  </m:oMath>
                </a14:m>
                <a:r>
                  <a:rPr lang="zh-CN" altLang="en-US" sz="2800" b="1" dirty="0">
                    <a:latin typeface="SimHei" charset="-122"/>
                    <a:ea typeface="SimHei" charset="-122"/>
                    <a:cs typeface="SimHei" charset="-122"/>
                  </a:rPr>
                  <a:t>边的感应电动势</a:t>
                </a:r>
                <a:r>
                  <a:rPr lang="en-US" altLang="zh-CN" sz="2800" b="1" dirty="0">
                    <a:latin typeface="SimHei" charset="-122"/>
                    <a:ea typeface="SimHei" charset="-122"/>
                    <a:cs typeface="SimHei" charset="-122"/>
                  </a:rPr>
                  <a:t>:</a:t>
                </a:r>
                <a:endParaRPr lang="zh-CN" altLang="en-US" sz="2800" b="1" dirty="0">
                  <a:solidFill>
                    <a:schemeClr val="tx1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106" name="文本框 10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862" y="2498164"/>
                <a:ext cx="6316153" cy="954107"/>
              </a:xfrm>
              <a:prstGeom prst="rect">
                <a:avLst/>
              </a:prstGeom>
              <a:blipFill rotWithShape="0">
                <a:blip r:embed="rId22"/>
                <a:stretch>
                  <a:fillRect l="-2027" t="-7051" r="-97" b="-160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文本框 106"/>
              <p:cNvSpPr txBox="1"/>
              <p:nvPr/>
            </p:nvSpPr>
            <p:spPr>
              <a:xfrm>
                <a:off x="4814227" y="4983351"/>
                <a:ext cx="1932773" cy="8756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sSubPr>
                        <m:e>
                          <m:r>
                            <a:rPr lang="zh-CN" altLang="en-US" sz="2800" i="1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𝜀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𝑏𝑐</m:t>
                          </m:r>
                        </m:sub>
                      </m:sSub>
                      <m:r>
                        <a:rPr lang="en-US" altLang="zh-CN" sz="2800" b="0" i="1" smtClean="0">
                          <a:solidFill>
                            <a:schemeClr val="tx1"/>
                          </a:solidFill>
                          <a:latin typeface="Cambria Math" charset="0"/>
                          <a:ea typeface="SimHei" charset="-122"/>
                          <a:cs typeface="SimHei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2800" i="1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sz="2800" i="1" smtClean="0">
                                  <a:latin typeface="Cambria Math" panose="02040503050406030204" pitchFamily="18" charset="0"/>
                                  <a:ea typeface="SimHei" charset="-122"/>
                                  <a:cs typeface="SimHei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sz="2800" b="0" i="1" smtClean="0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𝐿</m:t>
                              </m:r>
                            </m:e>
                            <m:sup>
                              <m:r>
                                <a:rPr lang="en-US" altLang="zh-CN" sz="2800" b="0" i="1" smtClean="0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altLang="zh-CN" sz="2800" i="1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2</m:t>
                          </m:r>
                        </m:den>
                      </m:f>
                      <m:f>
                        <m:fPr>
                          <m:ctrlPr>
                            <a:rPr lang="en-US" altLang="zh-CN" sz="2800" i="1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fPr>
                        <m:num>
                          <m:r>
                            <a:rPr lang="en-US" altLang="zh-CN" sz="2800" i="1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𝑑𝐵</m:t>
                          </m:r>
                        </m:num>
                        <m:den>
                          <m:r>
                            <a:rPr lang="en-US" altLang="zh-CN" sz="2800" i="1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𝑑𝑡</m:t>
                          </m:r>
                        </m:den>
                      </m:f>
                    </m:oMath>
                  </m:oMathPara>
                </a14:m>
                <a:endParaRPr lang="zh-CN" altLang="en-US" sz="2800" dirty="0">
                  <a:solidFill>
                    <a:schemeClr val="tx1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107" name="文本框 10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4227" y="4983351"/>
                <a:ext cx="1932773" cy="875624"/>
              </a:xfrm>
              <a:prstGeom prst="rect">
                <a:avLst/>
              </a:prstGeom>
              <a:blipFill rotWithShape="0"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8" name="文本框 107"/>
          <p:cNvSpPr txBox="1"/>
          <p:nvPr/>
        </p:nvSpPr>
        <p:spPr>
          <a:xfrm>
            <a:off x="987416" y="1537346"/>
            <a:ext cx="7280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latin typeface="SimHei" charset="-122"/>
                <a:ea typeface="SimHei" charset="-122"/>
                <a:cs typeface="SimHei" charset="-122"/>
              </a:rPr>
              <a:t>(1)</a:t>
            </a:r>
            <a:endParaRPr lang="zh-CN" altLang="en-US" sz="2800" b="1" dirty="0">
              <a:solidFill>
                <a:schemeClr val="tx1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109" name="文本框 108"/>
          <p:cNvSpPr txBox="1"/>
          <p:nvPr/>
        </p:nvSpPr>
        <p:spPr>
          <a:xfrm>
            <a:off x="838549" y="5937943"/>
            <a:ext cx="34339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latin typeface="SimHei" charset="-122"/>
                <a:ea typeface="SimHei" charset="-122"/>
                <a:cs typeface="SimHei" charset="-122"/>
              </a:rPr>
              <a:t>(2) </a:t>
            </a:r>
            <a:r>
              <a:rPr lang="zh-CN" altLang="en-US" sz="2800" b="1" dirty="0">
                <a:latin typeface="SimHei" charset="-122"/>
                <a:ea typeface="SimHei" charset="-122"/>
                <a:cs typeface="SimHei" charset="-122"/>
              </a:rPr>
              <a:t>总的电动势为：</a:t>
            </a:r>
            <a:endParaRPr lang="zh-CN" altLang="en-US" sz="2800" b="1" dirty="0">
              <a:solidFill>
                <a:schemeClr val="tx1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文本框 109"/>
              <p:cNvSpPr txBox="1"/>
              <p:nvPr/>
            </p:nvSpPr>
            <p:spPr>
              <a:xfrm>
                <a:off x="4299321" y="5773646"/>
                <a:ext cx="3552896" cy="8180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sSubPr>
                        <m:e>
                          <m:r>
                            <a:rPr lang="zh-CN" altLang="en-US" sz="280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𝜀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𝑖</m:t>
                          </m:r>
                        </m:sub>
                      </m:sSub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=</m:t>
                      </m:r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sSubPr>
                        <m:e>
                          <m:r>
                            <a:rPr lang="zh-CN" altLang="en-US" sz="2800" i="1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𝜀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𝑎𝑏</m:t>
                          </m:r>
                        </m:sub>
                      </m:sSub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+</m:t>
                      </m:r>
                      <m:sSub>
                        <m:sSubPr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sSubPr>
                        <m:e>
                          <m:r>
                            <a:rPr lang="zh-CN" altLang="en-US" sz="2800" i="1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𝜀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𝑏𝑐</m:t>
                          </m:r>
                        </m:sub>
                      </m:sSub>
                      <m:r>
                        <a:rPr lang="en-US" altLang="zh-CN" sz="2800" b="0" i="1" smtClean="0">
                          <a:solidFill>
                            <a:schemeClr val="tx1"/>
                          </a:solidFill>
                          <a:latin typeface="Cambria Math" charset="0"/>
                          <a:ea typeface="SimHei" charset="-122"/>
                          <a:cs typeface="SimHei" charset="-122"/>
                        </a:rPr>
                        <m:t>=</m:t>
                      </m:r>
                      <m:sSup>
                        <m:sSupPr>
                          <m:ctrlPr>
                            <a:rPr lang="en-US" altLang="zh-CN" sz="2800" i="1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sSupPr>
                        <m:e>
                          <m:r>
                            <a:rPr lang="en-US" altLang="zh-CN" sz="2800" i="1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𝐿</m:t>
                          </m:r>
                        </m:e>
                        <m:sup>
                          <m:r>
                            <a:rPr lang="en-US" altLang="zh-CN" sz="2800" i="1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2</m:t>
                          </m:r>
                        </m:sup>
                      </m:sSup>
                      <m:f>
                        <m:fPr>
                          <m:ctrlPr>
                            <a:rPr lang="en-US" altLang="zh-CN" sz="2800" i="1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fPr>
                        <m:num>
                          <m:r>
                            <a:rPr lang="en-US" altLang="zh-CN" sz="2800" i="1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𝑑𝐵</m:t>
                          </m:r>
                        </m:num>
                        <m:den>
                          <m:r>
                            <a:rPr lang="en-US" altLang="zh-CN" sz="2800" i="1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𝑑𝑡</m:t>
                          </m:r>
                        </m:den>
                      </m:f>
                    </m:oMath>
                  </m:oMathPara>
                </a14:m>
                <a:endParaRPr lang="zh-CN" altLang="en-US" sz="2800" dirty="0">
                  <a:solidFill>
                    <a:schemeClr val="tx1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110" name="文本框 10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9321" y="5773646"/>
                <a:ext cx="3552896" cy="818044"/>
              </a:xfrm>
              <a:prstGeom prst="rect">
                <a:avLst/>
              </a:prstGeom>
              <a:blipFill rotWithShape="0"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1" name="文本框 110"/>
          <p:cNvSpPr txBox="1"/>
          <p:nvPr/>
        </p:nvSpPr>
        <p:spPr>
          <a:xfrm>
            <a:off x="8228583" y="5414433"/>
            <a:ext cx="307007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latin typeface="SimHei" charset="-122"/>
                <a:ea typeface="SimHei" charset="-122"/>
                <a:cs typeface="SimHei" charset="-122"/>
              </a:rPr>
              <a:t>也可以利用对称性</a:t>
            </a:r>
            <a:endParaRPr lang="en-US" altLang="zh-CN" sz="2800" b="1" dirty="0">
              <a:solidFill>
                <a:srgbClr val="C00000"/>
              </a:solidFill>
              <a:latin typeface="SimHei" charset="-122"/>
              <a:ea typeface="SimHei" charset="-122"/>
              <a:cs typeface="SimHei" charset="-122"/>
            </a:endParaRPr>
          </a:p>
          <a:p>
            <a:r>
              <a:rPr lang="zh-CN" altLang="en-US" sz="2800" b="1" dirty="0">
                <a:solidFill>
                  <a:srgbClr val="C00000"/>
                </a:solidFill>
                <a:latin typeface="SimHei" charset="-122"/>
                <a:ea typeface="SimHei" charset="-122"/>
                <a:cs typeface="SimHei" charset="-122"/>
              </a:rPr>
              <a:t>从</a:t>
            </a:r>
            <a:r>
              <a:rPr lang="en-US" altLang="zh-CN" sz="2800" b="1" dirty="0">
                <a:solidFill>
                  <a:srgbClr val="C00000"/>
                </a:solidFill>
                <a:latin typeface="SimHei" charset="-122"/>
                <a:ea typeface="SimHei" charset="-122"/>
                <a:cs typeface="SimHei" charset="-122"/>
              </a:rPr>
              <a:t>(2)</a:t>
            </a:r>
            <a:r>
              <a:rPr lang="zh-CN" altLang="en-US" sz="2800" b="1" dirty="0">
                <a:solidFill>
                  <a:srgbClr val="C00000"/>
                </a:solidFill>
                <a:latin typeface="SimHei" charset="-122"/>
                <a:ea typeface="SimHei" charset="-122"/>
                <a:cs typeface="SimHei" charset="-122"/>
              </a:rPr>
              <a:t>得到</a:t>
            </a:r>
            <a:r>
              <a:rPr lang="en-US" altLang="zh-CN" sz="2800" b="1" dirty="0">
                <a:solidFill>
                  <a:srgbClr val="C00000"/>
                </a:solidFill>
                <a:latin typeface="SimHei" charset="-122"/>
                <a:ea typeface="SimHei" charset="-122"/>
                <a:cs typeface="SimHei" charset="-122"/>
              </a:rPr>
              <a:t>(1)</a:t>
            </a:r>
            <a:endParaRPr lang="zh-CN" altLang="en-US" sz="2800" b="1" dirty="0">
              <a:solidFill>
                <a:srgbClr val="C00000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73784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4" dur="2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92" dur="2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95" dur="2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8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3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2" grpId="0"/>
      <p:bldP spid="5" grpId="0" animBg="1"/>
      <p:bldP spid="78" grpId="0"/>
      <p:bldP spid="80" grpId="0"/>
      <p:bldP spid="83" grpId="0"/>
      <p:bldP spid="85" grpId="0"/>
      <p:bldP spid="6" grpId="0"/>
      <p:bldP spid="92" grpId="0"/>
      <p:bldP spid="94" grpId="0" animBg="1"/>
      <p:bldP spid="95" grpId="0"/>
      <p:bldP spid="7" grpId="0"/>
      <p:bldP spid="25" grpId="0" animBg="1"/>
      <p:bldP spid="97" grpId="0"/>
      <p:bldP spid="98" grpId="0"/>
      <p:bldP spid="99" grpId="0"/>
      <p:bldP spid="26" grpId="0"/>
      <p:bldP spid="100" grpId="0"/>
      <p:bldP spid="101" grpId="0"/>
      <p:bldP spid="102" grpId="0"/>
      <p:bldP spid="103" grpId="0"/>
      <p:bldP spid="104" grpId="0" animBg="1"/>
      <p:bldP spid="105" grpId="0"/>
      <p:bldP spid="106" grpId="0"/>
      <p:bldP spid="107" grpId="0"/>
      <p:bldP spid="108" grpId="0"/>
      <p:bldP spid="109" grpId="0"/>
      <p:bldP spid="110" grpId="0"/>
      <p:bldP spid="1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/>
              <p:cNvSpPr txBox="1"/>
              <p:nvPr/>
            </p:nvSpPr>
            <p:spPr>
              <a:xfrm>
                <a:off x="370462" y="244177"/>
                <a:ext cx="11192488" cy="13849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800" b="1" dirty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</a:rPr>
                  <a:t>例</a:t>
                </a:r>
                <a:r>
                  <a:rPr lang="en-US" altLang="zh-CN" sz="2800" b="1" dirty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</a:rPr>
                  <a:t>2</a:t>
                </a:r>
                <a:r>
                  <a:rPr lang="zh-CN" altLang="en-US" sz="2800" b="1" dirty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</a:rPr>
                  <a:t>：在例</a:t>
                </a:r>
                <a:r>
                  <a:rPr lang="en-US" altLang="zh-CN" sz="2800" b="1" dirty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</a:rPr>
                  <a:t>1</a:t>
                </a:r>
                <a:r>
                  <a:rPr lang="zh-CN" altLang="en-US" sz="2800" b="1" dirty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</a:rPr>
                  <a:t>的磁场中放入一边长为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solidFill>
                          <a:srgbClr val="7030A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𝑳</m:t>
                    </m:r>
                  </m:oMath>
                </a14:m>
                <a:r>
                  <a:rPr lang="zh-CN" altLang="en-US" sz="2800" b="1" dirty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</a:rPr>
                  <a:t>的正方形导体回路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solidFill>
                          <a:srgbClr val="7030A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𝒐𝒂𝒃𝒄</m:t>
                    </m:r>
                  </m:oMath>
                </a14:m>
                <a:r>
                  <a:rPr lang="zh-CN" altLang="en-US" sz="2800" b="1" dirty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</a:rPr>
                  <a:t>，求</a:t>
                </a:r>
                <a:r>
                  <a:rPr lang="en-US" altLang="zh-CN" sz="2800" b="1" dirty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</a:rPr>
                  <a:t>:</a:t>
                </a:r>
              </a:p>
              <a:p>
                <a:r>
                  <a:rPr lang="en-US" altLang="zh-CN" sz="2800" b="1" dirty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</a:rPr>
                  <a:t>(1)</a:t>
                </a:r>
                <a:r>
                  <a:rPr lang="zh-CN" altLang="en-US" sz="2800" b="1" dirty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</a:rPr>
                  <a:t>回路各边的感应电动势；</a:t>
                </a:r>
                <a:r>
                  <a:rPr lang="en-US" altLang="zh-CN" sz="2800" b="1" dirty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</a:rPr>
                  <a:t>(2)</a:t>
                </a:r>
                <a:r>
                  <a:rPr lang="zh-CN" altLang="en-US" sz="2800" b="1" dirty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</a:rPr>
                  <a:t>总的感应电动势；</a:t>
                </a:r>
                <a:r>
                  <a:rPr lang="en-US" altLang="zh-CN" sz="2800" b="1" dirty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</a:rPr>
                  <a:t>(3)</a:t>
                </a:r>
                <a:r>
                  <a:rPr lang="zh-CN" altLang="en-US" sz="2800" b="1" dirty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</a:rPr>
                  <a:t>回路中是否存在</a:t>
                </a:r>
                <a:endParaRPr lang="en-US" altLang="zh-CN" sz="2800" b="1" dirty="0">
                  <a:solidFill>
                    <a:srgbClr val="7030A0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  <a:p>
                <a:r>
                  <a:rPr lang="zh-CN" altLang="en-US" sz="2800" b="1" dirty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</a:rPr>
                  <a:t>静电场？若存在，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solidFill>
                          <a:srgbClr val="7030A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𝒄</m:t>
                    </m:r>
                  </m:oMath>
                </a14:m>
                <a:r>
                  <a:rPr lang="zh-CN" altLang="en-US" sz="2800" b="1" dirty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</a:rPr>
                  <a:t>与</a:t>
                </a: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solidFill>
                          <a:srgbClr val="7030A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𝒂</m:t>
                    </m:r>
                  </m:oMath>
                </a14:m>
                <a:r>
                  <a:rPr lang="zh-CN" altLang="en-US" sz="2800" b="1" dirty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</a:rPr>
                  <a:t>哪点电势高？</a:t>
                </a:r>
              </a:p>
            </p:txBody>
          </p:sp>
        </mc:Choice>
        <mc:Fallback xmlns=""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462" y="244177"/>
                <a:ext cx="11192488" cy="1384995"/>
              </a:xfrm>
              <a:prstGeom prst="rect">
                <a:avLst/>
              </a:prstGeom>
              <a:blipFill rotWithShape="0">
                <a:blip r:embed="rId3"/>
                <a:stretch>
                  <a:fillRect l="-1144" t="-5286" b="-105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框 2"/>
          <p:cNvSpPr txBox="1"/>
          <p:nvPr/>
        </p:nvSpPr>
        <p:spPr>
          <a:xfrm>
            <a:off x="370462" y="1528110"/>
            <a:ext cx="9060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解：</a:t>
            </a:r>
          </a:p>
        </p:txBody>
      </p:sp>
      <p:sp>
        <p:nvSpPr>
          <p:cNvPr id="14" name="乘号 13"/>
          <p:cNvSpPr/>
          <p:nvPr/>
        </p:nvSpPr>
        <p:spPr>
          <a:xfrm>
            <a:off x="9205497" y="3496666"/>
            <a:ext cx="288000" cy="288000"/>
          </a:xfrm>
          <a:prstGeom prst="mathMultiply">
            <a:avLst>
              <a:gd name="adj1" fmla="val 6129"/>
            </a:avLst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15" name="乘号 14"/>
          <p:cNvSpPr/>
          <p:nvPr/>
        </p:nvSpPr>
        <p:spPr>
          <a:xfrm>
            <a:off x="10009198" y="3502805"/>
            <a:ext cx="288000" cy="288000"/>
          </a:xfrm>
          <a:prstGeom prst="mathMultiply">
            <a:avLst>
              <a:gd name="adj1" fmla="val 6129"/>
            </a:avLst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16" name="乘号 15"/>
          <p:cNvSpPr/>
          <p:nvPr/>
        </p:nvSpPr>
        <p:spPr>
          <a:xfrm>
            <a:off x="10836972" y="3496666"/>
            <a:ext cx="288000" cy="288000"/>
          </a:xfrm>
          <a:prstGeom prst="mathMultiply">
            <a:avLst>
              <a:gd name="adj1" fmla="val 6129"/>
            </a:avLst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10885925" y="3367969"/>
            <a:ext cx="65" cy="369332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endParaRPr lang="zh-CN" altLang="en-US" sz="2400" b="1" dirty="0">
              <a:solidFill>
                <a:schemeClr val="tx1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47" name="椭圆 46"/>
          <p:cNvSpPr/>
          <p:nvPr/>
        </p:nvSpPr>
        <p:spPr>
          <a:xfrm>
            <a:off x="8906041" y="2403413"/>
            <a:ext cx="2520000" cy="2520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文本框 51"/>
              <p:cNvSpPr txBox="1"/>
              <p:nvPr/>
            </p:nvSpPr>
            <p:spPr>
              <a:xfrm>
                <a:off x="9984817" y="3649542"/>
                <a:ext cx="33182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solidFill>
                            <a:srgbClr val="CC0066"/>
                          </a:solidFill>
                          <a:latin typeface="Cambria Math" charset="0"/>
                          <a:ea typeface="SimHei" charset="-122"/>
                          <a:cs typeface="SimHei" charset="-122"/>
                        </a:rPr>
                        <m:t>𝒐</m:t>
                      </m:r>
                    </m:oMath>
                  </m:oMathPara>
                </a14:m>
                <a:endParaRPr lang="zh-CN" altLang="en-US" sz="2400" b="1" dirty="0">
                  <a:solidFill>
                    <a:srgbClr val="CC0066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52" name="文本框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4817" y="3649542"/>
                <a:ext cx="331821" cy="369332"/>
              </a:xfrm>
              <a:prstGeom prst="rect">
                <a:avLst/>
              </a:prstGeom>
              <a:blipFill rotWithShape="0">
                <a:blip r:embed="rId4"/>
                <a:stretch>
                  <a:fillRect r="-1852" b="-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乘号 49"/>
          <p:cNvSpPr/>
          <p:nvPr/>
        </p:nvSpPr>
        <p:spPr>
          <a:xfrm>
            <a:off x="9205497" y="4176079"/>
            <a:ext cx="288000" cy="288000"/>
          </a:xfrm>
          <a:prstGeom prst="mathMultiply">
            <a:avLst>
              <a:gd name="adj1" fmla="val 6129"/>
            </a:avLst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51" name="乘号 50"/>
          <p:cNvSpPr/>
          <p:nvPr/>
        </p:nvSpPr>
        <p:spPr>
          <a:xfrm>
            <a:off x="10009198" y="4182218"/>
            <a:ext cx="288000" cy="288000"/>
          </a:xfrm>
          <a:prstGeom prst="mathMultiply">
            <a:avLst>
              <a:gd name="adj1" fmla="val 6129"/>
            </a:avLst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54" name="乘号 53"/>
          <p:cNvSpPr/>
          <p:nvPr/>
        </p:nvSpPr>
        <p:spPr>
          <a:xfrm>
            <a:off x="10836972" y="4176079"/>
            <a:ext cx="288000" cy="288000"/>
          </a:xfrm>
          <a:prstGeom prst="mathMultiply">
            <a:avLst>
              <a:gd name="adj1" fmla="val 6129"/>
            </a:avLst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10885925" y="4047382"/>
            <a:ext cx="65" cy="369332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endParaRPr lang="zh-CN" altLang="en-US" sz="2400" b="1" dirty="0">
              <a:solidFill>
                <a:schemeClr val="tx1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58" name="乘号 57"/>
          <p:cNvSpPr/>
          <p:nvPr/>
        </p:nvSpPr>
        <p:spPr>
          <a:xfrm>
            <a:off x="9205497" y="2852086"/>
            <a:ext cx="288000" cy="288000"/>
          </a:xfrm>
          <a:prstGeom prst="mathMultiply">
            <a:avLst>
              <a:gd name="adj1" fmla="val 6129"/>
            </a:avLst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62" name="乘号 61"/>
          <p:cNvSpPr/>
          <p:nvPr/>
        </p:nvSpPr>
        <p:spPr>
          <a:xfrm>
            <a:off x="10009198" y="2858225"/>
            <a:ext cx="288000" cy="288000"/>
          </a:xfrm>
          <a:prstGeom prst="mathMultiply">
            <a:avLst>
              <a:gd name="adj1" fmla="val 6129"/>
            </a:avLst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63" name="乘号 62"/>
          <p:cNvSpPr/>
          <p:nvPr/>
        </p:nvSpPr>
        <p:spPr>
          <a:xfrm>
            <a:off x="10836972" y="2852086"/>
            <a:ext cx="288000" cy="288000"/>
          </a:xfrm>
          <a:prstGeom prst="mathMultiply">
            <a:avLst>
              <a:gd name="adj1" fmla="val 6129"/>
            </a:avLst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66" name="文本框 65"/>
          <p:cNvSpPr txBox="1"/>
          <p:nvPr/>
        </p:nvSpPr>
        <p:spPr>
          <a:xfrm>
            <a:off x="10885925" y="2723389"/>
            <a:ext cx="65" cy="369332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endParaRPr lang="zh-CN" altLang="en-US" sz="2400" b="1" dirty="0">
              <a:solidFill>
                <a:schemeClr val="tx1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0139543" y="2852086"/>
            <a:ext cx="792000" cy="792000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文本框 77"/>
              <p:cNvSpPr txBox="1"/>
              <p:nvPr/>
            </p:nvSpPr>
            <p:spPr>
              <a:xfrm>
                <a:off x="10765340" y="3628390"/>
                <a:ext cx="34464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solidFill>
                            <a:srgbClr val="CC0066"/>
                          </a:solidFill>
                          <a:latin typeface="Cambria Math" charset="0"/>
                          <a:ea typeface="SimHei" charset="-122"/>
                          <a:cs typeface="SimHei" charset="-122"/>
                        </a:rPr>
                        <m:t>𝒂</m:t>
                      </m:r>
                    </m:oMath>
                  </m:oMathPara>
                </a14:m>
                <a:endParaRPr lang="zh-CN" altLang="en-US" sz="2400" b="1" dirty="0">
                  <a:solidFill>
                    <a:srgbClr val="CC0066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78" name="文本框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65340" y="3628390"/>
                <a:ext cx="344645" cy="369332"/>
              </a:xfrm>
              <a:prstGeom prst="rect">
                <a:avLst/>
              </a:prstGeom>
              <a:blipFill rotWithShape="0">
                <a:blip r:embed="rId5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文本框 79"/>
              <p:cNvSpPr txBox="1"/>
              <p:nvPr/>
            </p:nvSpPr>
            <p:spPr>
              <a:xfrm>
                <a:off x="9905635" y="2537299"/>
                <a:ext cx="30937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solidFill>
                            <a:srgbClr val="CC0066"/>
                          </a:solidFill>
                          <a:latin typeface="Cambria Math" charset="0"/>
                          <a:ea typeface="SimHei" charset="-122"/>
                          <a:cs typeface="SimHei" charset="-122"/>
                        </a:rPr>
                        <m:t>𝒄</m:t>
                      </m:r>
                    </m:oMath>
                  </m:oMathPara>
                </a14:m>
                <a:endParaRPr lang="zh-CN" altLang="en-US" sz="2400" b="1" dirty="0">
                  <a:solidFill>
                    <a:srgbClr val="CC0066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80" name="文本框 7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5635" y="2537299"/>
                <a:ext cx="309379" cy="369332"/>
              </a:xfrm>
              <a:prstGeom prst="rect">
                <a:avLst/>
              </a:prstGeom>
              <a:blipFill rotWithShape="0">
                <a:blip r:embed="rId6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文本框 82"/>
              <p:cNvSpPr txBox="1"/>
              <p:nvPr/>
            </p:nvSpPr>
            <p:spPr>
              <a:xfrm>
                <a:off x="10686158" y="2516147"/>
                <a:ext cx="34143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solidFill>
                            <a:srgbClr val="CC0066"/>
                          </a:solidFill>
                          <a:latin typeface="Cambria Math" charset="0"/>
                          <a:ea typeface="SimHei" charset="-122"/>
                          <a:cs typeface="SimHei" charset="-122"/>
                        </a:rPr>
                        <m:t>𝒃</m:t>
                      </m:r>
                    </m:oMath>
                  </m:oMathPara>
                </a14:m>
                <a:endParaRPr lang="zh-CN" altLang="en-US" sz="2400" b="1" dirty="0">
                  <a:solidFill>
                    <a:srgbClr val="CC0066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83" name="文本框 8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86158" y="2516147"/>
                <a:ext cx="341439" cy="369332"/>
              </a:xfrm>
              <a:prstGeom prst="rect">
                <a:avLst/>
              </a:prstGeom>
              <a:blipFill rotWithShape="0">
                <a:blip r:embed="rId7"/>
                <a:stretch>
                  <a:fillRect l="-8929" r="-8929" b="-11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直接箭头连接符 8"/>
          <p:cNvCxnSpPr>
            <a:endCxn id="5" idx="3"/>
          </p:cNvCxnSpPr>
          <p:nvPr/>
        </p:nvCxnSpPr>
        <p:spPr>
          <a:xfrm flipV="1">
            <a:off x="10112418" y="3248086"/>
            <a:ext cx="819125" cy="401457"/>
          </a:xfrm>
          <a:prstGeom prst="straightConnector1">
            <a:avLst/>
          </a:prstGeom>
          <a:ln w="31750">
            <a:solidFill>
              <a:srgbClr val="00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/>
          <p:nvPr/>
        </p:nvCxnSpPr>
        <p:spPr>
          <a:xfrm flipH="1" flipV="1">
            <a:off x="10649213" y="2710049"/>
            <a:ext cx="280800" cy="547273"/>
          </a:xfrm>
          <a:prstGeom prst="straightConnector1">
            <a:avLst/>
          </a:prstGeom>
          <a:ln w="38100">
            <a:solidFill>
              <a:srgbClr val="FF000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任意多边形 24"/>
          <p:cNvSpPr/>
          <p:nvPr/>
        </p:nvSpPr>
        <p:spPr>
          <a:xfrm>
            <a:off x="10387281" y="3525814"/>
            <a:ext cx="30375" cy="110837"/>
          </a:xfrm>
          <a:custGeom>
            <a:avLst/>
            <a:gdLst>
              <a:gd name="connsiteX0" fmla="*/ 0 w 30375"/>
              <a:gd name="connsiteY0" fmla="*/ 0 h 110837"/>
              <a:gd name="connsiteX1" fmla="*/ 27709 w 30375"/>
              <a:gd name="connsiteY1" fmla="*/ 55419 h 110837"/>
              <a:gd name="connsiteX2" fmla="*/ 27709 w 30375"/>
              <a:gd name="connsiteY2" fmla="*/ 110837 h 11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375" h="110837">
                <a:moveTo>
                  <a:pt x="0" y="0"/>
                </a:moveTo>
                <a:cubicBezTo>
                  <a:pt x="11545" y="18473"/>
                  <a:pt x="23091" y="36946"/>
                  <a:pt x="27709" y="55419"/>
                </a:cubicBezTo>
                <a:cubicBezTo>
                  <a:pt x="32327" y="73892"/>
                  <a:pt x="30018" y="92364"/>
                  <a:pt x="27709" y="110837"/>
                </a:cubicBezTo>
              </a:path>
            </a:pathLst>
          </a:cu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文本框 96"/>
              <p:cNvSpPr txBox="1"/>
              <p:nvPr/>
            </p:nvSpPr>
            <p:spPr>
              <a:xfrm>
                <a:off x="10491609" y="3379558"/>
                <a:ext cx="28854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000" b="1" i="1" smtClean="0">
                          <a:solidFill>
                            <a:srgbClr val="006600"/>
                          </a:solidFill>
                          <a:latin typeface="Cambria Math" charset="0"/>
                          <a:ea typeface="SimHei" charset="-122"/>
                          <a:cs typeface="SimHei" charset="-122"/>
                        </a:rPr>
                        <m:t>𝜽</m:t>
                      </m:r>
                    </m:oMath>
                  </m:oMathPara>
                </a14:m>
                <a:endParaRPr lang="zh-CN" altLang="en-US" sz="2000" b="1" dirty="0">
                  <a:solidFill>
                    <a:srgbClr val="006600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97" name="文本框 9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91609" y="3379558"/>
                <a:ext cx="288541" cy="307777"/>
              </a:xfrm>
              <a:prstGeom prst="rect">
                <a:avLst/>
              </a:prstGeom>
              <a:blipFill rotWithShape="0">
                <a:blip r:embed="rId8"/>
                <a:stretch>
                  <a:fillRect l="-8511" r="-10638" b="-980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文本框 97"/>
              <p:cNvSpPr txBox="1"/>
              <p:nvPr/>
            </p:nvSpPr>
            <p:spPr>
              <a:xfrm>
                <a:off x="10272701" y="2440288"/>
                <a:ext cx="451983" cy="4140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altLang="zh-CN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SimHei" charset="-122"/>
                                  <a:cs typeface="SimHei" charset="-122"/>
                                </a:rPr>
                              </m:ctrlPr>
                            </m:accPr>
                            <m:e>
                              <m:r>
                                <a:rPr lang="en-US" altLang="zh-CN" sz="2400" b="1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𝑬</m:t>
                              </m:r>
                            </m:e>
                          </m:acc>
                        </m:e>
                        <m:sub>
                          <m:r>
                            <a:rPr lang="en-US" altLang="zh-CN" sz="2400" b="1" i="1" smtClean="0">
                              <a:solidFill>
                                <a:srgbClr val="FF0000"/>
                              </a:solidFill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𝒊</m:t>
                          </m:r>
                        </m:sub>
                      </m:sSub>
                    </m:oMath>
                  </m:oMathPara>
                </a14:m>
                <a:endParaRPr lang="zh-CN" altLang="en-US" sz="2400" b="1" dirty="0">
                  <a:solidFill>
                    <a:srgbClr val="FF0000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98" name="文本框 9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72701" y="2440288"/>
                <a:ext cx="451983" cy="414088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文本框 100"/>
              <p:cNvSpPr txBox="1"/>
              <p:nvPr/>
            </p:nvSpPr>
            <p:spPr>
              <a:xfrm>
                <a:off x="10417656" y="3060519"/>
                <a:ext cx="3189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solidFill>
                            <a:srgbClr val="006600"/>
                          </a:solidFill>
                          <a:latin typeface="Cambria Math" charset="0"/>
                          <a:ea typeface="SimHei" charset="-122"/>
                          <a:cs typeface="SimHei" charset="-122"/>
                        </a:rPr>
                        <m:t>𝒓</m:t>
                      </m:r>
                    </m:oMath>
                  </m:oMathPara>
                </a14:m>
                <a:endParaRPr lang="zh-CN" altLang="en-US" sz="2400" b="1" dirty="0">
                  <a:solidFill>
                    <a:srgbClr val="006600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101" name="文本框 10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17656" y="3060519"/>
                <a:ext cx="318997" cy="369332"/>
              </a:xfrm>
              <a:prstGeom prst="rect">
                <a:avLst/>
              </a:prstGeom>
              <a:blipFill rotWithShape="0">
                <a:blip r:embed="rId10"/>
                <a:stretch>
                  <a:fillRect r="-1923" b="-16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文本框 107"/>
              <p:cNvSpPr txBox="1"/>
              <p:nvPr/>
            </p:nvSpPr>
            <p:spPr>
              <a:xfrm>
                <a:off x="978183" y="1537346"/>
                <a:ext cx="5944704" cy="954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800" b="1" dirty="0">
                    <a:latin typeface="SimHei" charset="-122"/>
                    <a:ea typeface="SimHei" charset="-122"/>
                    <a:cs typeface="SimHei" charset="-122"/>
                  </a:rPr>
                  <a:t>(3)</a:t>
                </a:r>
                <a:r>
                  <a:rPr lang="en-US" altLang="zh-CN" sz="2800" dirty="0">
                    <a:latin typeface="SimHei" charset="-122"/>
                    <a:ea typeface="SimHei" charset="-122"/>
                    <a:cs typeface="SimHei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latin typeface="Cambria Math" panose="02040503050406030204" pitchFamily="18" charset="0"/>
                            <a:ea typeface="SimHei" charset="-122"/>
                            <a:cs typeface="SimHei" charset="-122"/>
                          </a:rPr>
                        </m:ctrlPr>
                      </m:sSubPr>
                      <m:e>
                        <m:r>
                          <a:rPr lang="zh-CN" altLang="en-US" sz="2800" i="1">
                            <a:latin typeface="Cambria Math" charset="0"/>
                            <a:ea typeface="SimHei" charset="-122"/>
                            <a:cs typeface="SimHei" charset="-122"/>
                          </a:rPr>
                          <m:t>𝜀</m:t>
                        </m:r>
                      </m:e>
                      <m:sub>
                        <m:r>
                          <a:rPr lang="en-US" altLang="zh-CN" sz="2800" i="1">
                            <a:latin typeface="Cambria Math" charset="0"/>
                            <a:ea typeface="SimHei" charset="-122"/>
                            <a:cs typeface="SimHei" charset="-122"/>
                          </a:rPr>
                          <m:t>𝑎𝑏</m:t>
                        </m:r>
                      </m:sub>
                    </m:sSub>
                  </m:oMath>
                </a14:m>
                <a:r>
                  <a:rPr lang="zh-CN" altLang="en-US" sz="2800" b="1" dirty="0">
                    <a:latin typeface="SimHei" charset="-122"/>
                    <a:ea typeface="SimHei" charset="-122"/>
                    <a:cs typeface="SimHei" charset="-122"/>
                  </a:rPr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latin typeface="Cambria Math" panose="02040503050406030204" pitchFamily="18" charset="0"/>
                            <a:ea typeface="SimHei" charset="-122"/>
                            <a:cs typeface="SimHei" charset="-122"/>
                          </a:rPr>
                        </m:ctrlPr>
                      </m:sSubPr>
                      <m:e>
                        <m:r>
                          <a:rPr lang="zh-CN" altLang="en-US" sz="2800" i="1">
                            <a:latin typeface="Cambria Math" charset="0"/>
                            <a:ea typeface="SimHei" charset="-122"/>
                            <a:cs typeface="SimHei" charset="-122"/>
                          </a:rPr>
                          <m:t>𝜀</m:t>
                        </m:r>
                      </m:e>
                      <m:sub>
                        <m:r>
                          <a:rPr lang="en-US" altLang="zh-CN" sz="2800" i="1">
                            <a:latin typeface="Cambria Math" charset="0"/>
                            <a:ea typeface="SimHei" charset="-122"/>
                            <a:cs typeface="SimHei" charset="-122"/>
                          </a:rPr>
                          <m:t>𝑏𝑐</m:t>
                        </m:r>
                      </m:sub>
                    </m:sSub>
                  </m:oMath>
                </a14:m>
                <a:r>
                  <a:rPr lang="zh-CN" altLang="en-US" sz="2800" b="1" dirty="0">
                    <a:latin typeface="SimHei" charset="-122"/>
                    <a:ea typeface="SimHei" charset="-122"/>
                    <a:cs typeface="SimHei" charset="-122"/>
                  </a:rPr>
                  <a:t>会使正电荷聚集在</a:t>
                </a:r>
                <a14:m>
                  <m:oMath xmlns:m="http://schemas.openxmlformats.org/officeDocument/2006/math">
                    <m:r>
                      <a:rPr lang="en-US" altLang="zh-CN" sz="2800" b="1" i="1">
                        <a:latin typeface="Cambria Math" charset="0"/>
                        <a:ea typeface="SimHei" charset="-122"/>
                        <a:cs typeface="SimHei" charset="-122"/>
                      </a:rPr>
                      <m:t>𝒄</m:t>
                    </m:r>
                  </m:oMath>
                </a14:m>
                <a:r>
                  <a:rPr lang="zh-CN" altLang="en-US" sz="2800" b="1" dirty="0">
                    <a:latin typeface="SimHei" charset="-122"/>
                    <a:ea typeface="SimHei" charset="-122"/>
                    <a:cs typeface="SimHei" charset="-122"/>
                  </a:rPr>
                  <a:t>点，</a:t>
                </a:r>
                <a:endParaRPr lang="en-US" altLang="zh-CN" sz="2800" b="1" dirty="0">
                  <a:latin typeface="SimHei" charset="-122"/>
                  <a:ea typeface="SimHei" charset="-122"/>
                  <a:cs typeface="SimHei" charset="-122"/>
                </a:endParaRPr>
              </a:p>
              <a:p>
                <a:r>
                  <a:rPr lang="zh-CN" altLang="en-US" sz="2800" b="1" dirty="0">
                    <a:latin typeface="SimHei" charset="-122"/>
                    <a:ea typeface="SimHei" charset="-122"/>
                    <a:cs typeface="SimHei" charset="-122"/>
                  </a:rPr>
                  <a:t>负电荷聚集在</a:t>
                </a:r>
                <a14:m>
                  <m:oMath xmlns:m="http://schemas.openxmlformats.org/officeDocument/2006/math">
                    <m:r>
                      <a:rPr lang="en-US" altLang="zh-CN" sz="2800" b="1" i="1">
                        <a:latin typeface="Cambria Math" charset="0"/>
                        <a:ea typeface="SimHei" charset="-122"/>
                        <a:cs typeface="SimHei" charset="-122"/>
                      </a:rPr>
                      <m:t>𝒂</m:t>
                    </m:r>
                  </m:oMath>
                </a14:m>
                <a:r>
                  <a:rPr lang="zh-CN" altLang="en-US" sz="2800" b="1" dirty="0">
                    <a:latin typeface="SimHei" charset="-122"/>
                    <a:ea typeface="SimHei" charset="-122"/>
                    <a:cs typeface="SimHei" charset="-122"/>
                  </a:rPr>
                  <a:t>点。</a:t>
                </a:r>
              </a:p>
            </p:txBody>
          </p:sp>
        </mc:Choice>
        <mc:Fallback xmlns="">
          <p:sp>
            <p:nvSpPr>
              <p:cNvPr id="108" name="文本框 10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8183" y="1537346"/>
                <a:ext cx="5944704" cy="954107"/>
              </a:xfrm>
              <a:prstGeom prst="rect">
                <a:avLst/>
              </a:prstGeom>
              <a:blipFill rotWithShape="0">
                <a:blip r:embed="rId11"/>
                <a:stretch>
                  <a:fillRect l="-2049" t="-7643" r="-717" b="-1528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8" name="Group 3"/>
          <p:cNvGrpSpPr>
            <a:grpSpLocks/>
          </p:cNvGrpSpPr>
          <p:nvPr/>
        </p:nvGrpSpPr>
        <p:grpSpPr bwMode="auto">
          <a:xfrm>
            <a:off x="5480522" y="2086919"/>
            <a:ext cx="2146300" cy="3163888"/>
            <a:chOff x="384" y="2152"/>
            <a:chExt cx="1341" cy="1993"/>
          </a:xfrm>
        </p:grpSpPr>
        <p:sp>
          <p:nvSpPr>
            <p:cNvPr id="49" name="Line 4"/>
            <p:cNvSpPr>
              <a:spLocks noChangeShapeType="1"/>
            </p:cNvSpPr>
            <p:nvPr/>
          </p:nvSpPr>
          <p:spPr bwMode="auto">
            <a:xfrm>
              <a:off x="624" y="2448"/>
              <a:ext cx="76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SimHei" charset="-122"/>
                <a:ea typeface="SimHei" charset="-122"/>
                <a:cs typeface="SimHei" charset="-122"/>
              </a:endParaRPr>
            </a:p>
          </p:txBody>
        </p:sp>
        <p:sp>
          <p:nvSpPr>
            <p:cNvPr id="53" name="Line 5"/>
            <p:cNvSpPr>
              <a:spLocks noChangeShapeType="1"/>
            </p:cNvSpPr>
            <p:nvPr/>
          </p:nvSpPr>
          <p:spPr bwMode="auto">
            <a:xfrm>
              <a:off x="1008" y="2208"/>
              <a:ext cx="0" cy="24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SimHei" charset="-122"/>
                <a:ea typeface="SimHei" charset="-122"/>
                <a:cs typeface="SimHei" charset="-122"/>
              </a:endParaRPr>
            </a:p>
          </p:txBody>
        </p:sp>
        <p:sp>
          <p:nvSpPr>
            <p:cNvPr id="55" name="Line 6"/>
            <p:cNvSpPr>
              <a:spLocks noChangeShapeType="1"/>
            </p:cNvSpPr>
            <p:nvPr/>
          </p:nvSpPr>
          <p:spPr bwMode="auto">
            <a:xfrm>
              <a:off x="634" y="2434"/>
              <a:ext cx="0" cy="24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SimHei" charset="-122"/>
                <a:ea typeface="SimHei" charset="-122"/>
                <a:cs typeface="SimHei" charset="-122"/>
              </a:endParaRPr>
            </a:p>
          </p:txBody>
        </p:sp>
        <p:sp>
          <p:nvSpPr>
            <p:cNvPr id="57" name="Line 7"/>
            <p:cNvSpPr>
              <a:spLocks noChangeShapeType="1"/>
            </p:cNvSpPr>
            <p:nvPr/>
          </p:nvSpPr>
          <p:spPr bwMode="auto">
            <a:xfrm>
              <a:off x="1392" y="2434"/>
              <a:ext cx="0" cy="24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SimHei" charset="-122"/>
                <a:ea typeface="SimHei" charset="-122"/>
                <a:cs typeface="SimHei" charset="-122"/>
              </a:endParaRPr>
            </a:p>
          </p:txBody>
        </p:sp>
        <p:sp>
          <p:nvSpPr>
            <p:cNvPr id="59" name="Rectangle 8"/>
            <p:cNvSpPr>
              <a:spLocks noChangeArrowheads="1"/>
            </p:cNvSpPr>
            <p:nvPr/>
          </p:nvSpPr>
          <p:spPr bwMode="auto">
            <a:xfrm>
              <a:off x="558" y="2688"/>
              <a:ext cx="144" cy="288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 sz="2400">
                  <a:solidFill>
                    <a:schemeClr val="fol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fol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fol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fol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fol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400">
                  <a:solidFill>
                    <a:schemeClr val="fol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400">
                  <a:solidFill>
                    <a:schemeClr val="fol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400">
                  <a:solidFill>
                    <a:schemeClr val="fol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400">
                  <a:solidFill>
                    <a:schemeClr val="fol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SimHei" charset="-122"/>
                <a:ea typeface="SimHei" charset="-122"/>
                <a:cs typeface="SimHei" charset="-122"/>
              </a:endParaRPr>
            </a:p>
          </p:txBody>
        </p:sp>
        <p:sp>
          <p:nvSpPr>
            <p:cNvPr id="60" name="Rectangle 9"/>
            <p:cNvSpPr>
              <a:spLocks noChangeArrowheads="1"/>
            </p:cNvSpPr>
            <p:nvPr/>
          </p:nvSpPr>
          <p:spPr bwMode="auto">
            <a:xfrm>
              <a:off x="1318" y="2684"/>
              <a:ext cx="144" cy="288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 sz="2400">
                  <a:solidFill>
                    <a:schemeClr val="fol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fol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fol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fol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fol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400">
                  <a:solidFill>
                    <a:schemeClr val="fol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400">
                  <a:solidFill>
                    <a:schemeClr val="fol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400">
                  <a:solidFill>
                    <a:schemeClr val="fol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400">
                  <a:solidFill>
                    <a:schemeClr val="fol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SimHei" charset="-122"/>
                <a:ea typeface="SimHei" charset="-122"/>
                <a:cs typeface="SimHei" charset="-122"/>
              </a:endParaRPr>
            </a:p>
          </p:txBody>
        </p:sp>
        <p:sp>
          <p:nvSpPr>
            <p:cNvPr id="61" name="Line 10"/>
            <p:cNvSpPr>
              <a:spLocks noChangeShapeType="1"/>
            </p:cNvSpPr>
            <p:nvPr/>
          </p:nvSpPr>
          <p:spPr bwMode="auto">
            <a:xfrm>
              <a:off x="624" y="2976"/>
              <a:ext cx="0" cy="38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SimHei" charset="-122"/>
                <a:ea typeface="SimHei" charset="-122"/>
                <a:cs typeface="SimHei" charset="-122"/>
              </a:endParaRPr>
            </a:p>
          </p:txBody>
        </p:sp>
        <p:sp>
          <p:nvSpPr>
            <p:cNvPr id="64" name="Rectangle 11"/>
            <p:cNvSpPr>
              <a:spLocks noChangeArrowheads="1"/>
            </p:cNvSpPr>
            <p:nvPr/>
          </p:nvSpPr>
          <p:spPr bwMode="auto">
            <a:xfrm>
              <a:off x="554" y="3362"/>
              <a:ext cx="144" cy="288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 sz="2400">
                  <a:solidFill>
                    <a:schemeClr val="fol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fol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fol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fol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fol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400">
                  <a:solidFill>
                    <a:schemeClr val="fol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400">
                  <a:solidFill>
                    <a:schemeClr val="fol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400">
                  <a:solidFill>
                    <a:schemeClr val="fol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400">
                  <a:solidFill>
                    <a:schemeClr val="fol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SimHei" charset="-122"/>
                <a:ea typeface="SimHei" charset="-122"/>
                <a:cs typeface="SimHei" charset="-122"/>
              </a:endParaRPr>
            </a:p>
          </p:txBody>
        </p:sp>
        <p:sp>
          <p:nvSpPr>
            <p:cNvPr id="65" name="Line 12"/>
            <p:cNvSpPr>
              <a:spLocks noChangeShapeType="1"/>
            </p:cNvSpPr>
            <p:nvPr/>
          </p:nvSpPr>
          <p:spPr bwMode="auto">
            <a:xfrm>
              <a:off x="620" y="3638"/>
              <a:ext cx="0" cy="24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SimHei" charset="-122"/>
                <a:ea typeface="SimHei" charset="-122"/>
                <a:cs typeface="SimHei" charset="-122"/>
              </a:endParaRPr>
            </a:p>
          </p:txBody>
        </p:sp>
        <p:sp>
          <p:nvSpPr>
            <p:cNvPr id="67" name="Line 13"/>
            <p:cNvSpPr>
              <a:spLocks noChangeShapeType="1"/>
            </p:cNvSpPr>
            <p:nvPr/>
          </p:nvSpPr>
          <p:spPr bwMode="auto">
            <a:xfrm>
              <a:off x="610" y="3868"/>
              <a:ext cx="76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SimHei" charset="-122"/>
                <a:ea typeface="SimHei" charset="-122"/>
                <a:cs typeface="SimHei" charset="-122"/>
              </a:endParaRPr>
            </a:p>
          </p:txBody>
        </p:sp>
        <p:sp>
          <p:nvSpPr>
            <p:cNvPr id="68" name="Rectangle 14"/>
            <p:cNvSpPr>
              <a:spLocks noChangeArrowheads="1"/>
            </p:cNvSpPr>
            <p:nvPr/>
          </p:nvSpPr>
          <p:spPr bwMode="auto">
            <a:xfrm>
              <a:off x="1314" y="3312"/>
              <a:ext cx="144" cy="288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 sz="2400">
                  <a:solidFill>
                    <a:schemeClr val="fol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fol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fol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fol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fol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400">
                  <a:solidFill>
                    <a:schemeClr val="fol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400">
                  <a:solidFill>
                    <a:schemeClr val="fol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400">
                  <a:solidFill>
                    <a:schemeClr val="fol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400">
                  <a:solidFill>
                    <a:schemeClr val="fol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SimHei" charset="-122"/>
                <a:ea typeface="SimHei" charset="-122"/>
                <a:cs typeface="SimHei" charset="-122"/>
              </a:endParaRPr>
            </a:p>
          </p:txBody>
        </p:sp>
        <p:sp>
          <p:nvSpPr>
            <p:cNvPr id="69" name="Line 15"/>
            <p:cNvSpPr>
              <a:spLocks noChangeShapeType="1"/>
            </p:cNvSpPr>
            <p:nvPr/>
          </p:nvSpPr>
          <p:spPr bwMode="auto">
            <a:xfrm>
              <a:off x="1034" y="3862"/>
              <a:ext cx="0" cy="24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SimHei" charset="-122"/>
                <a:ea typeface="SimHei" charset="-122"/>
                <a:cs typeface="SimHei" charset="-122"/>
              </a:endParaRPr>
            </a:p>
          </p:txBody>
        </p:sp>
        <p:grpSp>
          <p:nvGrpSpPr>
            <p:cNvPr id="70" name="Group 16"/>
            <p:cNvGrpSpPr>
              <a:grpSpLocks/>
            </p:cNvGrpSpPr>
            <p:nvPr/>
          </p:nvGrpSpPr>
          <p:grpSpPr bwMode="auto">
            <a:xfrm>
              <a:off x="1274" y="3706"/>
              <a:ext cx="192" cy="56"/>
              <a:chOff x="2064" y="3408"/>
              <a:chExt cx="192" cy="56"/>
            </a:xfrm>
          </p:grpSpPr>
          <p:sp>
            <p:nvSpPr>
              <p:cNvPr id="91" name="Line 17"/>
              <p:cNvSpPr>
                <a:spLocks noChangeShapeType="1"/>
              </p:cNvSpPr>
              <p:nvPr/>
            </p:nvSpPr>
            <p:spPr bwMode="auto">
              <a:xfrm>
                <a:off x="2064" y="3408"/>
                <a:ext cx="19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  <p:sp>
            <p:nvSpPr>
              <p:cNvPr id="93" name="Line 18"/>
              <p:cNvSpPr>
                <a:spLocks noChangeShapeType="1"/>
              </p:cNvSpPr>
              <p:nvPr/>
            </p:nvSpPr>
            <p:spPr bwMode="auto">
              <a:xfrm>
                <a:off x="2112" y="3464"/>
                <a:ext cx="96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p:grpSp>
        <p:grpSp>
          <p:nvGrpSpPr>
            <p:cNvPr id="71" name="Group 19"/>
            <p:cNvGrpSpPr>
              <a:grpSpLocks/>
            </p:cNvGrpSpPr>
            <p:nvPr/>
          </p:nvGrpSpPr>
          <p:grpSpPr bwMode="auto">
            <a:xfrm>
              <a:off x="1300" y="3072"/>
              <a:ext cx="192" cy="56"/>
              <a:chOff x="2064" y="3408"/>
              <a:chExt cx="192" cy="56"/>
            </a:xfrm>
          </p:grpSpPr>
          <p:sp>
            <p:nvSpPr>
              <p:cNvPr id="89" name="Line 20"/>
              <p:cNvSpPr>
                <a:spLocks noChangeShapeType="1"/>
              </p:cNvSpPr>
              <p:nvPr/>
            </p:nvSpPr>
            <p:spPr bwMode="auto">
              <a:xfrm>
                <a:off x="2064" y="3408"/>
                <a:ext cx="19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  <p:sp>
            <p:nvSpPr>
              <p:cNvPr id="90" name="Line 21"/>
              <p:cNvSpPr>
                <a:spLocks noChangeShapeType="1"/>
              </p:cNvSpPr>
              <p:nvPr/>
            </p:nvSpPr>
            <p:spPr bwMode="auto">
              <a:xfrm>
                <a:off x="2112" y="3464"/>
                <a:ext cx="96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p:grpSp>
        <p:sp>
          <p:nvSpPr>
            <p:cNvPr id="72" name="Line 22"/>
            <p:cNvSpPr>
              <a:spLocks noChangeShapeType="1"/>
            </p:cNvSpPr>
            <p:nvPr/>
          </p:nvSpPr>
          <p:spPr bwMode="auto">
            <a:xfrm>
              <a:off x="1370" y="3770"/>
              <a:ext cx="0" cy="9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SimHei" charset="-122"/>
                <a:ea typeface="SimHei" charset="-122"/>
                <a:cs typeface="SimHei" charset="-122"/>
              </a:endParaRPr>
            </a:p>
          </p:txBody>
        </p:sp>
        <p:sp>
          <p:nvSpPr>
            <p:cNvPr id="73" name="Line 23"/>
            <p:cNvSpPr>
              <a:spLocks noChangeShapeType="1"/>
            </p:cNvSpPr>
            <p:nvPr/>
          </p:nvSpPr>
          <p:spPr bwMode="auto">
            <a:xfrm>
              <a:off x="1384" y="3610"/>
              <a:ext cx="0" cy="9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SimHei" charset="-122"/>
                <a:ea typeface="SimHei" charset="-122"/>
                <a:cs typeface="SimHei" charset="-122"/>
              </a:endParaRPr>
            </a:p>
          </p:txBody>
        </p:sp>
        <p:sp>
          <p:nvSpPr>
            <p:cNvPr id="74" name="Line 24"/>
            <p:cNvSpPr>
              <a:spLocks noChangeShapeType="1"/>
            </p:cNvSpPr>
            <p:nvPr/>
          </p:nvSpPr>
          <p:spPr bwMode="auto">
            <a:xfrm>
              <a:off x="1384" y="2966"/>
              <a:ext cx="0" cy="9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SimHei" charset="-122"/>
                <a:ea typeface="SimHei" charset="-122"/>
                <a:cs typeface="SimHei" charset="-122"/>
              </a:endParaRPr>
            </a:p>
          </p:txBody>
        </p:sp>
        <p:sp>
          <p:nvSpPr>
            <p:cNvPr id="75" name="Line 25"/>
            <p:cNvSpPr>
              <a:spLocks noChangeShapeType="1"/>
            </p:cNvSpPr>
            <p:nvPr/>
          </p:nvSpPr>
          <p:spPr bwMode="auto">
            <a:xfrm>
              <a:off x="1392" y="3120"/>
              <a:ext cx="0" cy="19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SimHei" charset="-122"/>
                <a:ea typeface="SimHei" charset="-122"/>
                <a:cs typeface="SimHei" charset="-122"/>
              </a:endParaRPr>
            </a:p>
          </p:txBody>
        </p:sp>
        <p:sp>
          <p:nvSpPr>
            <p:cNvPr id="76" name="Oval 26"/>
            <p:cNvSpPr>
              <a:spLocks noChangeArrowheads="1"/>
            </p:cNvSpPr>
            <p:nvPr/>
          </p:nvSpPr>
          <p:spPr bwMode="auto">
            <a:xfrm>
              <a:off x="1008" y="4080"/>
              <a:ext cx="48" cy="4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 sz="2400">
                  <a:solidFill>
                    <a:schemeClr val="fol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fol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fol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fol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fol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400">
                  <a:solidFill>
                    <a:schemeClr val="fol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400">
                  <a:solidFill>
                    <a:schemeClr val="fol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400">
                  <a:solidFill>
                    <a:schemeClr val="fol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400">
                  <a:solidFill>
                    <a:schemeClr val="fol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SimHei" charset="-122"/>
                <a:ea typeface="SimHei" charset="-122"/>
                <a:cs typeface="SimHei" charset="-122"/>
              </a:endParaRPr>
            </a:p>
          </p:txBody>
        </p:sp>
        <p:sp>
          <p:nvSpPr>
            <p:cNvPr id="77" name="Oval 27"/>
            <p:cNvSpPr>
              <a:spLocks noChangeArrowheads="1"/>
            </p:cNvSpPr>
            <p:nvPr/>
          </p:nvSpPr>
          <p:spPr bwMode="auto">
            <a:xfrm>
              <a:off x="978" y="2174"/>
              <a:ext cx="48" cy="4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 sz="2400">
                  <a:solidFill>
                    <a:schemeClr val="fol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fol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fol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fol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fol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400">
                  <a:solidFill>
                    <a:schemeClr val="fol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400">
                  <a:solidFill>
                    <a:schemeClr val="fol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400">
                  <a:solidFill>
                    <a:schemeClr val="fol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400">
                  <a:solidFill>
                    <a:schemeClr val="fol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SimHei" charset="-122"/>
                <a:ea typeface="SimHei" charset="-122"/>
                <a:cs typeface="SimHei" charset="-122"/>
              </a:endParaRPr>
            </a:p>
          </p:txBody>
        </p:sp>
        <p:sp>
          <p:nvSpPr>
            <p:cNvPr id="79" name="Oval 28"/>
            <p:cNvSpPr>
              <a:spLocks noChangeArrowheads="1"/>
            </p:cNvSpPr>
            <p:nvPr/>
          </p:nvSpPr>
          <p:spPr bwMode="auto">
            <a:xfrm>
              <a:off x="1362" y="3206"/>
              <a:ext cx="48" cy="4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 sz="2400">
                  <a:solidFill>
                    <a:schemeClr val="fol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fol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fol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fol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fol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400">
                  <a:solidFill>
                    <a:schemeClr val="fol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400">
                  <a:solidFill>
                    <a:schemeClr val="fol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400">
                  <a:solidFill>
                    <a:schemeClr val="fol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400">
                  <a:solidFill>
                    <a:schemeClr val="fol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SimHei" charset="-122"/>
                <a:ea typeface="SimHei" charset="-122"/>
                <a:cs typeface="SimHei" charset="-122"/>
              </a:endParaRPr>
            </a:p>
          </p:txBody>
        </p:sp>
        <p:sp>
          <p:nvSpPr>
            <p:cNvPr id="81" name="Oval 29"/>
            <p:cNvSpPr>
              <a:spLocks noChangeArrowheads="1"/>
            </p:cNvSpPr>
            <p:nvPr/>
          </p:nvSpPr>
          <p:spPr bwMode="auto">
            <a:xfrm>
              <a:off x="594" y="3120"/>
              <a:ext cx="48" cy="4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 sz="2400">
                  <a:solidFill>
                    <a:schemeClr val="fol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fol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fol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fol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fol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400">
                  <a:solidFill>
                    <a:schemeClr val="fol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400">
                  <a:solidFill>
                    <a:schemeClr val="fol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400">
                  <a:solidFill>
                    <a:schemeClr val="fol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400">
                  <a:solidFill>
                    <a:schemeClr val="fol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SimHei" charset="-122"/>
                <a:ea typeface="SimHei" charset="-122"/>
                <a:cs typeface="SimHei" charset="-122"/>
              </a:endParaRPr>
            </a:p>
          </p:txBody>
        </p:sp>
        <p:graphicFrame>
          <p:nvGraphicFramePr>
            <p:cNvPr id="82" name="Object 30"/>
            <p:cNvGraphicFramePr>
              <a:graphicFrameLocks noChangeAspect="1"/>
            </p:cNvGraphicFramePr>
            <p:nvPr/>
          </p:nvGraphicFramePr>
          <p:xfrm>
            <a:off x="384" y="3024"/>
            <a:ext cx="189" cy="20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12" imgW="126835" imgH="139518" progId="Equation.3">
                    <p:embed/>
                  </p:oleObj>
                </mc:Choice>
                <mc:Fallback>
                  <p:oleObj name="公式" r:id="rId12" imgW="126835" imgH="139518" progId="Equation.3">
                    <p:embed/>
                    <p:pic>
                      <p:nvPicPr>
                        <p:cNvPr id="82" name="Object 3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4" y="3024"/>
                          <a:ext cx="189" cy="20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4" name="Object 31"/>
            <p:cNvGraphicFramePr>
              <a:graphicFrameLocks noChangeAspect="1"/>
            </p:cNvGraphicFramePr>
            <p:nvPr/>
          </p:nvGraphicFramePr>
          <p:xfrm>
            <a:off x="819" y="3936"/>
            <a:ext cx="189" cy="20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14" imgW="126835" imgH="139518" progId="Equation.3">
                    <p:embed/>
                  </p:oleObj>
                </mc:Choice>
                <mc:Fallback>
                  <p:oleObj name="公式" r:id="rId14" imgW="126835" imgH="139518" progId="Equation.3">
                    <p:embed/>
                    <p:pic>
                      <p:nvPicPr>
                        <p:cNvPr id="84" name="Object 3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19" y="3936"/>
                          <a:ext cx="189" cy="20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6" name="Object 32"/>
            <p:cNvGraphicFramePr>
              <a:graphicFrameLocks noChangeAspect="1"/>
            </p:cNvGraphicFramePr>
            <p:nvPr/>
          </p:nvGraphicFramePr>
          <p:xfrm>
            <a:off x="1536" y="3120"/>
            <a:ext cx="189" cy="26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16" imgW="126725" imgH="177415" progId="Equation.3">
                    <p:embed/>
                  </p:oleObj>
                </mc:Choice>
                <mc:Fallback>
                  <p:oleObj name="公式" r:id="rId16" imgW="126725" imgH="177415" progId="Equation.3">
                    <p:embed/>
                    <p:pic>
                      <p:nvPicPr>
                        <p:cNvPr id="86" name="Object 3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36" y="3120"/>
                          <a:ext cx="189" cy="26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7" name="Object 33"/>
            <p:cNvGraphicFramePr>
              <a:graphicFrameLocks noChangeAspect="1"/>
            </p:cNvGraphicFramePr>
            <p:nvPr/>
          </p:nvGraphicFramePr>
          <p:xfrm>
            <a:off x="788" y="2152"/>
            <a:ext cx="171" cy="20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18" imgW="114201" imgH="139579" progId="Equation.3">
                    <p:embed/>
                  </p:oleObj>
                </mc:Choice>
                <mc:Fallback>
                  <p:oleObj name="公式" r:id="rId18" imgW="114201" imgH="139579" progId="Equation.3">
                    <p:embed/>
                    <p:pic>
                      <p:nvPicPr>
                        <p:cNvPr id="87" name="Object 3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88" y="2152"/>
                          <a:ext cx="171" cy="20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8" name="Line 34"/>
            <p:cNvSpPr>
              <a:spLocks noChangeShapeType="1"/>
            </p:cNvSpPr>
            <p:nvPr/>
          </p:nvSpPr>
          <p:spPr bwMode="auto">
            <a:xfrm>
              <a:off x="1104" y="2784"/>
              <a:ext cx="0" cy="624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 type="arrow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SimHei" charset="-122"/>
                <a:ea typeface="SimHei" charset="-122"/>
                <a:cs typeface="SimHei" charset="-122"/>
              </a:endParaRPr>
            </a:p>
          </p:txBody>
        </p:sp>
      </p:grpSp>
      <p:sp>
        <p:nvSpPr>
          <p:cNvPr id="4" name="右箭头 3"/>
          <p:cNvSpPr/>
          <p:nvPr/>
        </p:nvSpPr>
        <p:spPr>
          <a:xfrm flipH="1">
            <a:off x="7605966" y="3517719"/>
            <a:ext cx="1104515" cy="288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/>
              <p:cNvSpPr txBox="1"/>
              <p:nvPr/>
            </p:nvSpPr>
            <p:spPr>
              <a:xfrm>
                <a:off x="5991036" y="3010457"/>
                <a:ext cx="36869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𝑹</m:t>
                      </m:r>
                    </m:oMath>
                  </m:oMathPara>
                </a14:m>
                <a:endParaRPr lang="zh-CN" altLang="en-US" sz="2400" b="1" dirty="0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1036" y="3010457"/>
                <a:ext cx="368691" cy="369332"/>
              </a:xfrm>
              <a:prstGeom prst="rect">
                <a:avLst/>
              </a:prstGeom>
              <a:blipFill rotWithShape="0">
                <a:blip r:embed="rId20"/>
                <a:stretch>
                  <a:fillRect l="-6667" r="-8333" b="-1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文本框 95"/>
              <p:cNvSpPr txBox="1"/>
              <p:nvPr/>
            </p:nvSpPr>
            <p:spPr>
              <a:xfrm>
                <a:off x="6688669" y="3006623"/>
                <a:ext cx="36869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𝑹</m:t>
                      </m:r>
                    </m:oMath>
                  </m:oMathPara>
                </a14:m>
                <a:endParaRPr lang="zh-CN" altLang="en-US" sz="2400" b="1" dirty="0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96" name="文本框 9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8669" y="3006623"/>
                <a:ext cx="368691" cy="369332"/>
              </a:xfrm>
              <a:prstGeom prst="rect">
                <a:avLst/>
              </a:prstGeom>
              <a:blipFill rotWithShape="0">
                <a:blip r:embed="rId21"/>
                <a:stretch>
                  <a:fillRect l="-6557" r="-6557" b="-81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文本框 111"/>
              <p:cNvSpPr txBox="1"/>
              <p:nvPr/>
            </p:nvSpPr>
            <p:spPr>
              <a:xfrm>
                <a:off x="5991036" y="4042236"/>
                <a:ext cx="36869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𝑹</m:t>
                      </m:r>
                    </m:oMath>
                  </m:oMathPara>
                </a14:m>
                <a:endParaRPr lang="zh-CN" altLang="en-US" sz="2400" b="1" dirty="0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112" name="文本框 1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1036" y="4042236"/>
                <a:ext cx="368691" cy="369332"/>
              </a:xfrm>
              <a:prstGeom prst="rect">
                <a:avLst/>
              </a:prstGeom>
              <a:blipFill rotWithShape="0">
                <a:blip r:embed="rId22"/>
                <a:stretch>
                  <a:fillRect l="-6667" r="-8333" b="-81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文本框 112"/>
              <p:cNvSpPr txBox="1"/>
              <p:nvPr/>
            </p:nvSpPr>
            <p:spPr>
              <a:xfrm>
                <a:off x="6688669" y="4038402"/>
                <a:ext cx="36869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𝑹</m:t>
                      </m:r>
                    </m:oMath>
                  </m:oMathPara>
                </a14:m>
                <a:endParaRPr lang="zh-CN" altLang="en-US" sz="2400" b="1" dirty="0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113" name="文本框 1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8669" y="4038402"/>
                <a:ext cx="368691" cy="369332"/>
              </a:xfrm>
              <a:prstGeom prst="rect">
                <a:avLst/>
              </a:prstGeom>
              <a:blipFill rotWithShape="0">
                <a:blip r:embed="rId21"/>
                <a:stretch>
                  <a:fillRect l="-6557" r="-6557" b="-81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4" name="文本框 113"/>
          <p:cNvSpPr txBox="1"/>
          <p:nvPr/>
        </p:nvSpPr>
        <p:spPr>
          <a:xfrm>
            <a:off x="7467852" y="3026489"/>
            <a:ext cx="14221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0000CC"/>
                </a:solidFill>
                <a:latin typeface="SimHei" charset="-122"/>
                <a:ea typeface="SimHei" charset="-122"/>
                <a:cs typeface="SimHei" charset="-122"/>
              </a:rPr>
              <a:t>等效电路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文本框 114"/>
              <p:cNvSpPr txBox="1"/>
              <p:nvPr/>
            </p:nvSpPr>
            <p:spPr>
              <a:xfrm>
                <a:off x="6659549" y="1332487"/>
                <a:ext cx="2864822" cy="87562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sSubPr>
                        <m:e>
                          <m:r>
                            <a:rPr lang="zh-CN" altLang="en-US" sz="2800" i="1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𝜀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𝑎𝑏</m:t>
                          </m:r>
                        </m:sub>
                      </m:sSub>
                      <m:r>
                        <a:rPr lang="en-US" altLang="zh-CN" sz="280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=</m:t>
                      </m:r>
                      <m:sSub>
                        <m:sSubPr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sSubPr>
                        <m:e>
                          <m:r>
                            <a:rPr lang="zh-CN" altLang="en-US" sz="2800" i="1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𝜀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𝑏𝑐</m:t>
                          </m:r>
                        </m:sub>
                      </m:sSub>
                      <m:r>
                        <a:rPr lang="en-US" altLang="zh-CN" sz="2800" b="0" i="1" smtClean="0">
                          <a:solidFill>
                            <a:schemeClr val="tx1"/>
                          </a:solidFill>
                          <a:latin typeface="Cambria Math" charset="0"/>
                          <a:ea typeface="SimHei" charset="-122"/>
                          <a:cs typeface="SimHei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2800" i="1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sz="2800" i="1" smtClean="0">
                                  <a:latin typeface="Cambria Math" panose="02040503050406030204" pitchFamily="18" charset="0"/>
                                  <a:ea typeface="SimHei" charset="-122"/>
                                  <a:cs typeface="SimHei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sz="2800" b="0" i="1" smtClean="0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𝐿</m:t>
                              </m:r>
                            </m:e>
                            <m:sup>
                              <m:r>
                                <a:rPr lang="en-US" altLang="zh-CN" sz="2800" b="0" i="1" smtClean="0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altLang="zh-CN" sz="2800" i="1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2</m:t>
                          </m:r>
                        </m:den>
                      </m:f>
                      <m:f>
                        <m:fPr>
                          <m:ctrlPr>
                            <a:rPr lang="en-US" altLang="zh-CN" sz="2800" i="1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fPr>
                        <m:num>
                          <m:r>
                            <a:rPr lang="en-US" altLang="zh-CN" sz="2800" i="1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𝑑𝐵</m:t>
                          </m:r>
                        </m:num>
                        <m:den>
                          <m:r>
                            <a:rPr lang="en-US" altLang="zh-CN" sz="2800" i="1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𝑑𝑡</m:t>
                          </m:r>
                        </m:den>
                      </m:f>
                    </m:oMath>
                  </m:oMathPara>
                </a14:m>
                <a:endParaRPr lang="zh-CN" altLang="en-US" sz="2800" dirty="0">
                  <a:solidFill>
                    <a:schemeClr val="tx1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115" name="文本框 1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9549" y="1332487"/>
                <a:ext cx="2864822" cy="875624"/>
              </a:xfrm>
              <a:prstGeom prst="rect">
                <a:avLst/>
              </a:prstGeom>
              <a:blipFill rotWithShape="0">
                <a:blip r:embed="rId2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文本框 115"/>
              <p:cNvSpPr txBox="1"/>
              <p:nvPr/>
            </p:nvSpPr>
            <p:spPr>
              <a:xfrm>
                <a:off x="9565929" y="1586308"/>
                <a:ext cx="2216696" cy="4308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sSubPr>
                        <m:e>
                          <m:r>
                            <a:rPr lang="zh-CN" altLang="en-US" sz="2800" i="1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𝜀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𝑜𝑎</m:t>
                          </m:r>
                        </m:sub>
                      </m:sSub>
                      <m:r>
                        <a:rPr lang="en-US" altLang="zh-CN" sz="280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=</m:t>
                      </m:r>
                      <m:sSub>
                        <m:sSubPr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sSubPr>
                        <m:e>
                          <m:r>
                            <a:rPr lang="zh-CN" altLang="en-US" sz="2800" i="1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𝜀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𝑜𝑐</m:t>
                          </m:r>
                        </m:sub>
                      </m:sSub>
                      <m:r>
                        <a:rPr lang="en-US" altLang="zh-CN" sz="2800" b="0" i="1" smtClean="0">
                          <a:solidFill>
                            <a:schemeClr val="tx1"/>
                          </a:solidFill>
                          <a:latin typeface="Cambria Math" charset="0"/>
                          <a:ea typeface="SimHei" charset="-122"/>
                          <a:cs typeface="SimHei" charset="-122"/>
                        </a:rPr>
                        <m:t>=</m:t>
                      </m:r>
                      <m:r>
                        <a:rPr lang="en-US" altLang="zh-CN" sz="280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0</m:t>
                      </m:r>
                    </m:oMath>
                  </m:oMathPara>
                </a14:m>
                <a:endParaRPr lang="zh-CN" altLang="en-US" sz="2800" dirty="0">
                  <a:solidFill>
                    <a:schemeClr val="tx1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116" name="文本框 1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65929" y="1586308"/>
                <a:ext cx="2216696" cy="430887"/>
              </a:xfrm>
              <a:prstGeom prst="rect">
                <a:avLst/>
              </a:prstGeom>
              <a:blipFill rotWithShape="0">
                <a:blip r:embed="rId2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文本框 117"/>
              <p:cNvSpPr txBox="1"/>
              <p:nvPr/>
            </p:nvSpPr>
            <p:spPr>
              <a:xfrm>
                <a:off x="1103377" y="2285176"/>
                <a:ext cx="605935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440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∴</m:t>
                      </m:r>
                    </m:oMath>
                  </m:oMathPara>
                </a14:m>
                <a:endParaRPr lang="zh-CN" altLang="en-US" sz="4400" dirty="0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118" name="文本框 1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3377" y="2285176"/>
                <a:ext cx="605935" cy="677108"/>
              </a:xfrm>
              <a:prstGeom prst="rect">
                <a:avLst/>
              </a:prstGeom>
              <a:blipFill rotWithShape="0"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文本框 118"/>
              <p:cNvSpPr txBox="1"/>
              <p:nvPr/>
            </p:nvSpPr>
            <p:spPr>
              <a:xfrm>
                <a:off x="1756018" y="2404644"/>
                <a:ext cx="123950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𝑉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𝑐</m:t>
                          </m:r>
                        </m:sub>
                      </m:sSub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&gt;</m:t>
                      </m:r>
                      <m:sSub>
                        <m:sSubPr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𝑉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𝑎</m:t>
                          </m:r>
                        </m:sub>
                      </m:sSub>
                    </m:oMath>
                  </m:oMathPara>
                </a14:m>
                <a:endParaRPr lang="zh-CN" altLang="en-US" sz="2800" dirty="0">
                  <a:solidFill>
                    <a:schemeClr val="tx1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119" name="文本框 1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6018" y="2404644"/>
                <a:ext cx="1239506" cy="430887"/>
              </a:xfrm>
              <a:prstGeom prst="rect">
                <a:avLst/>
              </a:prstGeom>
              <a:blipFill rotWithShape="0"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文本框 119"/>
              <p:cNvSpPr txBox="1"/>
              <p:nvPr/>
            </p:nvSpPr>
            <p:spPr>
              <a:xfrm>
                <a:off x="804074" y="2800490"/>
                <a:ext cx="469391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800" b="1" dirty="0">
                    <a:latin typeface="SimHei" charset="-122"/>
                    <a:ea typeface="SimHei" charset="-122"/>
                    <a:cs typeface="SimHei" charset="-122"/>
                  </a:rPr>
                  <a:t>有静电场存在，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latin typeface="Cambria Math" charset="0"/>
                        <a:ea typeface="SimHei" charset="-122"/>
                        <a:cs typeface="SimHei" charset="-122"/>
                      </a:rPr>
                      <m:t>𝒄</m:t>
                    </m:r>
                  </m:oMath>
                </a14:m>
                <a:r>
                  <a:rPr lang="zh-CN" altLang="en-US" sz="2800" b="1" dirty="0">
                    <a:latin typeface="SimHei" charset="-122"/>
                    <a:ea typeface="SimHei" charset="-122"/>
                    <a:cs typeface="SimHei" charset="-122"/>
                  </a:rPr>
                  <a:t>点电势高。</a:t>
                </a:r>
                <a:endParaRPr lang="zh-CN" altLang="en-US" sz="2800" b="1" dirty="0">
                  <a:solidFill>
                    <a:schemeClr val="tx1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120" name="文本框 1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074" y="2800490"/>
                <a:ext cx="4693914" cy="523220"/>
              </a:xfrm>
              <a:prstGeom prst="rect">
                <a:avLst/>
              </a:prstGeom>
              <a:blipFill rotWithShape="0">
                <a:blip r:embed="rId27"/>
                <a:stretch>
                  <a:fillRect l="-2727" t="-13953" r="-649" b="-290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1" name="文本框 120"/>
          <p:cNvSpPr txBox="1"/>
          <p:nvPr/>
        </p:nvSpPr>
        <p:spPr>
          <a:xfrm>
            <a:off x="808049" y="3316734"/>
            <a:ext cx="48734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latin typeface="SimHei" charset="-122"/>
                <a:ea typeface="SimHei" charset="-122"/>
                <a:cs typeface="SimHei" charset="-122"/>
              </a:rPr>
              <a:t>或者：电路中电流沿逆时针：</a:t>
            </a:r>
            <a:endParaRPr lang="zh-CN" altLang="en-US" sz="2800" b="1" dirty="0">
              <a:solidFill>
                <a:schemeClr val="tx1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文本框 121"/>
              <p:cNvSpPr txBox="1"/>
              <p:nvPr/>
            </p:nvSpPr>
            <p:spPr>
              <a:xfrm>
                <a:off x="1636246" y="3836345"/>
                <a:ext cx="2652201" cy="8756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𝐼</m:t>
                      </m:r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  <a:ea typeface="SimHei" charset="-122"/>
                                  <a:cs typeface="SimHei" charset="-122"/>
                                </a:rPr>
                              </m:ctrlPr>
                            </m:sSubPr>
                            <m:e>
                              <m:r>
                                <a:rPr lang="zh-CN" altLang="en-US" sz="2800" b="0" i="1" smtClean="0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4</m:t>
                          </m:r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𝑅</m:t>
                          </m:r>
                        </m:den>
                      </m:f>
                      <m:r>
                        <a:rPr lang="en-US" altLang="zh-CN" sz="280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2800" i="1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sz="2800" i="1" smtClean="0">
                                  <a:latin typeface="Cambria Math" panose="02040503050406030204" pitchFamily="18" charset="0"/>
                                  <a:ea typeface="SimHei" charset="-122"/>
                                  <a:cs typeface="SimHei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sz="2800" b="0" i="1" smtClean="0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𝐿</m:t>
                              </m:r>
                            </m:e>
                            <m:sup>
                              <m:r>
                                <a:rPr lang="en-US" altLang="zh-CN" sz="2800" b="0" i="1" smtClean="0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4</m:t>
                          </m:r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𝑅</m:t>
                          </m:r>
                        </m:den>
                      </m:f>
                      <m:f>
                        <m:fPr>
                          <m:ctrlPr>
                            <a:rPr lang="en-US" altLang="zh-CN" sz="2800" i="1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fPr>
                        <m:num>
                          <m:r>
                            <a:rPr lang="en-US" altLang="zh-CN" sz="2800" i="1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𝑑𝐵</m:t>
                          </m:r>
                        </m:num>
                        <m:den>
                          <m:r>
                            <a:rPr lang="en-US" altLang="zh-CN" sz="2800" i="1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𝑑𝑡</m:t>
                          </m:r>
                        </m:den>
                      </m:f>
                    </m:oMath>
                  </m:oMathPara>
                </a14:m>
                <a:endParaRPr lang="zh-CN" altLang="en-US" sz="2800" dirty="0">
                  <a:solidFill>
                    <a:schemeClr val="tx1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122" name="文本框 1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6246" y="3836345"/>
                <a:ext cx="2652201" cy="875624"/>
              </a:xfrm>
              <a:prstGeom prst="rect">
                <a:avLst/>
              </a:prstGeom>
              <a:blipFill rotWithShape="0"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文本框 122"/>
              <p:cNvSpPr txBox="1"/>
              <p:nvPr/>
            </p:nvSpPr>
            <p:spPr>
              <a:xfrm>
                <a:off x="798968" y="4700941"/>
                <a:ext cx="223811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800" b="1" dirty="0">
                    <a:latin typeface="SimHei" charset="-122"/>
                    <a:ea typeface="SimHei" charset="-122"/>
                    <a:cs typeface="SimHei" charset="-122"/>
                  </a:rPr>
                  <a:t>沿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latin typeface="Cambria Math" charset="0"/>
                        <a:ea typeface="SimHei" charset="-122"/>
                        <a:cs typeface="SimHei" charset="-122"/>
                      </a:rPr>
                      <m:t>𝒄𝒐𝒂</m:t>
                    </m:r>
                  </m:oMath>
                </a14:m>
                <a:r>
                  <a:rPr lang="zh-CN" altLang="en-US" sz="2800" b="1" dirty="0">
                    <a:latin typeface="SimHei" charset="-122"/>
                    <a:ea typeface="SimHei" charset="-122"/>
                    <a:cs typeface="SimHei" charset="-122"/>
                  </a:rPr>
                  <a:t>路径：</a:t>
                </a:r>
                <a:endParaRPr lang="zh-CN" altLang="en-US" sz="2800" b="1" dirty="0">
                  <a:solidFill>
                    <a:schemeClr val="tx1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123" name="文本框 1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968" y="4700941"/>
                <a:ext cx="2238113" cy="523220"/>
              </a:xfrm>
              <a:prstGeom prst="rect">
                <a:avLst/>
              </a:prstGeom>
              <a:blipFill rotWithShape="0">
                <a:blip r:embed="rId29"/>
                <a:stretch>
                  <a:fillRect l="-5450" t="-13953" r="-4087" b="-290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文本框 123"/>
              <p:cNvSpPr txBox="1"/>
              <p:nvPr/>
            </p:nvSpPr>
            <p:spPr>
              <a:xfrm>
                <a:off x="1240502" y="5197824"/>
                <a:ext cx="249901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𝑉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𝑐</m:t>
                          </m:r>
                        </m:sub>
                      </m:sSub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−</m:t>
                      </m:r>
                      <m:sSub>
                        <m:sSubPr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𝑉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𝑎</m:t>
                          </m:r>
                        </m:sub>
                      </m:sSub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=</m:t>
                      </m:r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𝐼</m:t>
                      </m:r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∙2</m:t>
                      </m:r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𝑅</m:t>
                      </m:r>
                    </m:oMath>
                  </m:oMathPara>
                </a14:m>
                <a:endParaRPr lang="zh-CN" altLang="en-US" sz="2800" dirty="0">
                  <a:solidFill>
                    <a:schemeClr val="tx1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124" name="文本框 1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0502" y="5197824"/>
                <a:ext cx="2499017" cy="430887"/>
              </a:xfrm>
              <a:prstGeom prst="rect">
                <a:avLst/>
              </a:prstGeom>
              <a:blipFill rotWithShape="0">
                <a:blip r:embed="rId30"/>
                <a:stretch>
                  <a:fillRect b="-14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文本框 124"/>
              <p:cNvSpPr txBox="1"/>
              <p:nvPr/>
            </p:nvSpPr>
            <p:spPr>
              <a:xfrm>
                <a:off x="798967" y="5711711"/>
                <a:ext cx="224933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800" b="1" dirty="0">
                    <a:latin typeface="SimHei" charset="-122"/>
                    <a:ea typeface="SimHei" charset="-122"/>
                    <a:cs typeface="SimHei" charset="-122"/>
                  </a:rPr>
                  <a:t>沿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latin typeface="Cambria Math" charset="0"/>
                        <a:ea typeface="SimHei" charset="-122"/>
                        <a:cs typeface="SimHei" charset="-122"/>
                      </a:rPr>
                      <m:t>𝒂𝒃𝒄</m:t>
                    </m:r>
                  </m:oMath>
                </a14:m>
                <a:r>
                  <a:rPr lang="zh-CN" altLang="en-US" sz="2800" b="1" dirty="0">
                    <a:latin typeface="SimHei" charset="-122"/>
                    <a:ea typeface="SimHei" charset="-122"/>
                    <a:cs typeface="SimHei" charset="-122"/>
                  </a:rPr>
                  <a:t>路径：</a:t>
                </a:r>
                <a:endParaRPr lang="zh-CN" altLang="en-US" sz="2800" b="1" dirty="0">
                  <a:solidFill>
                    <a:schemeClr val="tx1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125" name="文本框 1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967" y="5711711"/>
                <a:ext cx="2249334" cy="523220"/>
              </a:xfrm>
              <a:prstGeom prst="rect">
                <a:avLst/>
              </a:prstGeom>
              <a:blipFill rotWithShape="0">
                <a:blip r:embed="rId31"/>
                <a:stretch>
                  <a:fillRect l="-5420" t="-15116" r="-4065" b="-290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文本框 125"/>
              <p:cNvSpPr txBox="1"/>
              <p:nvPr/>
            </p:nvSpPr>
            <p:spPr>
              <a:xfrm>
                <a:off x="2804278" y="5909286"/>
                <a:ext cx="464704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𝑉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𝑐</m:t>
                          </m:r>
                        </m:sub>
                      </m:sSub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−</m:t>
                      </m:r>
                      <m:sSub>
                        <m:sSubPr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𝑉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𝑎</m:t>
                          </m:r>
                        </m:sub>
                      </m:sSub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=</m:t>
                      </m:r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sSubPr>
                        <m:e>
                          <m:r>
                            <a:rPr lang="zh-CN" altLang="en-US" sz="2800" i="1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𝜀</m:t>
                          </m:r>
                        </m:e>
                        <m:sub>
                          <m:r>
                            <a:rPr lang="en-US" altLang="zh-CN" sz="2800" i="1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𝑎𝑏</m:t>
                          </m:r>
                        </m:sub>
                      </m:sSub>
                      <m:r>
                        <a:rPr lang="en-US" altLang="zh-CN" sz="2800" b="0" i="0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−</m:t>
                      </m:r>
                      <m:r>
                        <a:rPr lang="en-US" altLang="zh-CN" sz="2800" i="1">
                          <a:latin typeface="Cambria Math" charset="0"/>
                          <a:ea typeface="SimHei" charset="-122"/>
                          <a:cs typeface="SimHei" charset="-122"/>
                        </a:rPr>
                        <m:t>𝐼𝑅</m:t>
                      </m:r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+</m:t>
                      </m:r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sSubPr>
                        <m:e>
                          <m:r>
                            <a:rPr lang="zh-CN" altLang="en-US" sz="2800" i="1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𝜀</m:t>
                          </m:r>
                        </m:e>
                        <m:sub>
                          <m:r>
                            <a:rPr lang="en-US" altLang="zh-CN" sz="2800" i="1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𝑏</m:t>
                          </m:r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𝑐</m:t>
                          </m:r>
                        </m:sub>
                      </m:sSub>
                      <m:r>
                        <a:rPr lang="en-US" altLang="zh-CN" sz="2800">
                          <a:latin typeface="Cambria Math" charset="0"/>
                          <a:ea typeface="SimHei" charset="-122"/>
                          <a:cs typeface="SimHei" charset="-122"/>
                        </a:rPr>
                        <m:t>−</m:t>
                      </m:r>
                      <m:r>
                        <a:rPr lang="en-US" altLang="zh-CN" sz="2800" i="1">
                          <a:latin typeface="Cambria Math" charset="0"/>
                          <a:ea typeface="SimHei" charset="-122"/>
                          <a:cs typeface="SimHei" charset="-122"/>
                        </a:rPr>
                        <m:t>𝐼𝑅</m:t>
                      </m:r>
                    </m:oMath>
                  </m:oMathPara>
                </a14:m>
                <a:endParaRPr lang="zh-CN" altLang="en-US" sz="2800" dirty="0">
                  <a:solidFill>
                    <a:schemeClr val="tx1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126" name="文本框 1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4278" y="5909286"/>
                <a:ext cx="4647041" cy="430887"/>
              </a:xfrm>
              <a:prstGeom prst="rect">
                <a:avLst/>
              </a:prstGeom>
              <a:blipFill rotWithShape="0"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文本框 127"/>
              <p:cNvSpPr txBox="1"/>
              <p:nvPr/>
            </p:nvSpPr>
            <p:spPr>
              <a:xfrm>
                <a:off x="3702424" y="4919019"/>
                <a:ext cx="2058961" cy="8756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2800" i="1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  <a:ea typeface="SimHei" charset="-122"/>
                                  <a:cs typeface="SimHei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sz="2800" i="1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𝐿</m:t>
                              </m:r>
                            </m:e>
                            <m:sup>
                              <m:r>
                                <a:rPr lang="en-US" altLang="zh-CN" sz="2800" i="1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altLang="zh-CN" sz="2800" i="1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2</m:t>
                          </m:r>
                        </m:den>
                      </m:f>
                      <m:f>
                        <m:fPr>
                          <m:ctrlPr>
                            <a:rPr lang="en-US" altLang="zh-CN" sz="2800" i="1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fPr>
                        <m:num>
                          <m:r>
                            <a:rPr lang="en-US" altLang="zh-CN" sz="2800" i="1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𝑑𝐵</m:t>
                          </m:r>
                        </m:num>
                        <m:den>
                          <m:r>
                            <a:rPr lang="en-US" altLang="zh-CN" sz="2800" i="1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𝑑𝑡</m:t>
                          </m:r>
                        </m:den>
                      </m:f>
                      <m:r>
                        <a:rPr lang="en-US" altLang="zh-CN" sz="2800" b="0" i="0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&gt;0</m:t>
                      </m:r>
                    </m:oMath>
                  </m:oMathPara>
                </a14:m>
                <a:endParaRPr lang="zh-CN" altLang="en-US" sz="2800" dirty="0">
                  <a:solidFill>
                    <a:schemeClr val="tx1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128" name="文本框 1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2424" y="4919019"/>
                <a:ext cx="2058961" cy="875624"/>
              </a:xfrm>
              <a:prstGeom prst="rect">
                <a:avLst/>
              </a:prstGeom>
              <a:blipFill rotWithShape="0"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文本框 128"/>
              <p:cNvSpPr txBox="1"/>
              <p:nvPr/>
            </p:nvSpPr>
            <p:spPr>
              <a:xfrm>
                <a:off x="7377657" y="5630796"/>
                <a:ext cx="2058961" cy="8756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2800" i="1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  <a:ea typeface="SimHei" charset="-122"/>
                                  <a:cs typeface="SimHei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sz="2800" i="1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𝐿</m:t>
                              </m:r>
                            </m:e>
                            <m:sup>
                              <m:r>
                                <a:rPr lang="en-US" altLang="zh-CN" sz="2800" i="1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altLang="zh-CN" sz="2800" i="1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2</m:t>
                          </m:r>
                        </m:den>
                      </m:f>
                      <m:f>
                        <m:fPr>
                          <m:ctrlPr>
                            <a:rPr lang="en-US" altLang="zh-CN" sz="2800" i="1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fPr>
                        <m:num>
                          <m:r>
                            <a:rPr lang="en-US" altLang="zh-CN" sz="2800" i="1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𝑑𝐵</m:t>
                          </m:r>
                        </m:num>
                        <m:den>
                          <m:r>
                            <a:rPr lang="en-US" altLang="zh-CN" sz="2800" i="1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𝑑𝑡</m:t>
                          </m:r>
                        </m:den>
                      </m:f>
                      <m:r>
                        <a:rPr lang="en-US" altLang="zh-CN" sz="2800" b="0" i="0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&gt;0</m:t>
                      </m:r>
                    </m:oMath>
                  </m:oMathPara>
                </a14:m>
                <a:endParaRPr lang="zh-CN" altLang="en-US" sz="2800" dirty="0">
                  <a:solidFill>
                    <a:schemeClr val="tx1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129" name="文本框 1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7657" y="5630796"/>
                <a:ext cx="2058961" cy="875624"/>
              </a:xfrm>
              <a:prstGeom prst="rect">
                <a:avLst/>
              </a:prstGeom>
              <a:blipFill rotWithShape="0"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01009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2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6" dur="2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9" dur="2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2" dur="2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5" dur="2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08" grpId="0"/>
      <p:bldP spid="4" grpId="0" animBg="1"/>
      <p:bldP spid="8" grpId="0"/>
      <p:bldP spid="96" grpId="0"/>
      <p:bldP spid="112" grpId="0"/>
      <p:bldP spid="113" grpId="0"/>
      <p:bldP spid="114" grpId="0"/>
      <p:bldP spid="115" grpId="0"/>
      <p:bldP spid="116" grpId="0"/>
      <p:bldP spid="118" grpId="0"/>
      <p:bldP spid="119" grpId="0"/>
      <p:bldP spid="120" grpId="0"/>
      <p:bldP spid="121" grpId="0"/>
      <p:bldP spid="122" grpId="0"/>
      <p:bldP spid="123" grpId="0"/>
      <p:bldP spid="124" grpId="0"/>
      <p:bldP spid="125" grpId="0"/>
      <p:bldP spid="126" grpId="0"/>
      <p:bldP spid="128" grpId="0"/>
      <p:bldP spid="12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线箭头连接符 9"/>
          <p:cNvCxnSpPr/>
          <p:nvPr/>
        </p:nvCxnSpPr>
        <p:spPr>
          <a:xfrm flipH="1" flipV="1">
            <a:off x="8381082" y="1690019"/>
            <a:ext cx="0" cy="1944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/>
              <p:cNvSpPr txBox="1"/>
              <p:nvPr/>
            </p:nvSpPr>
            <p:spPr>
              <a:xfrm>
                <a:off x="411728" y="332994"/>
                <a:ext cx="10852458" cy="954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800" b="1" dirty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</a:rPr>
                  <a:t>例</a:t>
                </a:r>
                <a:r>
                  <a:rPr lang="en-US" altLang="zh-CN" sz="2800" b="1" dirty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</a:rPr>
                  <a:t>1</a:t>
                </a:r>
                <a:r>
                  <a:rPr lang="zh-CN" altLang="en-US" sz="2800" b="1" dirty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</a:rPr>
                  <a:t>：已知波源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SimHei" charset="-122"/>
                            <a:cs typeface="SimHei" charset="-122"/>
                          </a:rPr>
                        </m:ctrlPr>
                      </m:sSubPr>
                      <m:e>
                        <m:r>
                          <a:rPr lang="en-US" altLang="zh-CN" sz="2800" b="1" i="1" smtClean="0">
                            <a:solidFill>
                              <a:srgbClr val="7030A0"/>
                            </a:solidFill>
                            <a:latin typeface="Cambria Math" charset="0"/>
                            <a:ea typeface="SimHei" charset="-122"/>
                            <a:cs typeface="SimHei" charset="-122"/>
                          </a:rPr>
                          <m:t>𝒚</m:t>
                        </m:r>
                      </m:e>
                      <m:sub>
                        <m:r>
                          <a:rPr lang="en-US" altLang="zh-CN" sz="2800" b="1" i="1" smtClean="0">
                            <a:solidFill>
                              <a:srgbClr val="7030A0"/>
                            </a:solidFill>
                            <a:latin typeface="Cambria Math" charset="0"/>
                            <a:ea typeface="SimHei" charset="-122"/>
                            <a:cs typeface="SimHei" charset="-122"/>
                          </a:rPr>
                          <m:t>𝑶</m:t>
                        </m:r>
                      </m:sub>
                    </m:sSub>
                    <m:r>
                      <a:rPr lang="en-US" altLang="zh-CN" sz="2800" b="1" i="1" smtClean="0">
                        <a:solidFill>
                          <a:srgbClr val="7030A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=</m:t>
                    </m:r>
                    <m:r>
                      <a:rPr lang="en-US" altLang="zh-CN" sz="2800" b="1" i="1" smtClean="0">
                        <a:solidFill>
                          <a:srgbClr val="7030A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𝑨</m:t>
                    </m:r>
                    <m:func>
                      <m:funcPr>
                        <m:ctrlPr>
                          <a:rPr lang="en-US" altLang="zh-CN" sz="28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SimHei" charset="-122"/>
                            <a:cs typeface="SimHei" charset="-122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2800" b="0" i="0" smtClean="0">
                            <a:solidFill>
                              <a:srgbClr val="7030A0"/>
                            </a:solidFill>
                            <a:latin typeface="Cambria Math" charset="0"/>
                            <a:ea typeface="SimHei" charset="-122"/>
                            <a:cs typeface="SimHei" charset="-122"/>
                          </a:rPr>
                          <m:t>cos</m:t>
                        </m:r>
                      </m:fName>
                      <m:e>
                        <m:r>
                          <a:rPr lang="en-US" altLang="zh-CN" sz="2800" b="0" i="1" smtClean="0">
                            <a:solidFill>
                              <a:srgbClr val="7030A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𝝎</m:t>
                        </m:r>
                        <m:r>
                          <a:rPr lang="en-US" altLang="zh-CN" sz="2800" b="1" i="1" smtClean="0">
                            <a:solidFill>
                              <a:srgbClr val="7030A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𝒕</m:t>
                        </m:r>
                      </m:e>
                    </m:func>
                  </m:oMath>
                </a14:m>
                <a:r>
                  <a:rPr lang="zh-CN" altLang="en-US" sz="2800" b="1" dirty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solidFill>
                          <a:srgbClr val="7030A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𝑳</m:t>
                    </m:r>
                    <m:r>
                      <a:rPr lang="en-US" altLang="zh-CN" sz="2800" b="1" i="1" dirty="0" smtClean="0">
                        <a:solidFill>
                          <a:srgbClr val="7030A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=</m:t>
                    </m:r>
                    <m:r>
                      <a:rPr lang="en-US" altLang="zh-CN" sz="2800" b="1" i="1" dirty="0" smtClean="0">
                        <a:solidFill>
                          <a:srgbClr val="7030A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𝟓</m:t>
                    </m:r>
                    <m:r>
                      <a:rPr lang="en-US" altLang="zh-CN" sz="2800" b="1" i="1" dirty="0" smtClean="0">
                        <a:solidFill>
                          <a:srgbClr val="7030A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𝝀</m:t>
                    </m:r>
                    <m:r>
                      <a:rPr lang="en-US" altLang="zh-CN" sz="2800" b="1" i="1" dirty="0" smtClean="0">
                        <a:solidFill>
                          <a:srgbClr val="7030A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/</m:t>
                    </m:r>
                    <m:r>
                      <a:rPr lang="en-US" altLang="zh-CN" sz="2800" b="1" i="1" dirty="0" smtClean="0">
                        <a:solidFill>
                          <a:srgbClr val="7030A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𝟐</m:t>
                    </m:r>
                  </m:oMath>
                </a14:m>
                <a:r>
                  <a:rPr lang="zh-CN" altLang="en-US" sz="2800" b="1" dirty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</a:rPr>
                  <a:t>处有一密媒质反射壁，求：</a:t>
                </a:r>
                <a:endParaRPr lang="en-US" altLang="zh-CN" sz="2800" b="1" dirty="0">
                  <a:solidFill>
                    <a:srgbClr val="7030A0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  <a:p>
                <a:r>
                  <a:rPr lang="en-US" altLang="zh-CN" sz="2800" b="1" dirty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</a:rPr>
                  <a:t>(1)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solidFill>
                          <a:srgbClr val="7030A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𝒙</m:t>
                    </m:r>
                    <m:r>
                      <a:rPr lang="en-US" altLang="zh-CN" sz="2800" b="1" i="1" smtClean="0">
                        <a:solidFill>
                          <a:srgbClr val="7030A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&gt;</m:t>
                    </m:r>
                    <m:r>
                      <a:rPr lang="en-US" altLang="zh-CN" sz="2800" b="1" i="1" smtClean="0">
                        <a:solidFill>
                          <a:srgbClr val="7030A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𝟎</m:t>
                    </m:r>
                  </m:oMath>
                </a14:m>
                <a:r>
                  <a:rPr lang="zh-CN" altLang="en-US" sz="2800" b="1" dirty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</a:rPr>
                  <a:t>时入射波，反射波及合成波方程，并讨论波的干涉。</a:t>
                </a:r>
                <a:endParaRPr lang="en-US" altLang="zh-CN" sz="2800" b="1" dirty="0">
                  <a:solidFill>
                    <a:srgbClr val="7030A0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728" y="332994"/>
                <a:ext cx="10852458" cy="954107"/>
              </a:xfrm>
              <a:prstGeom prst="rect">
                <a:avLst/>
              </a:prstGeom>
              <a:blipFill rotWithShape="0">
                <a:blip r:embed="rId2"/>
                <a:stretch>
                  <a:fillRect l="-1180" t="-8333" b="-160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框 2"/>
          <p:cNvSpPr txBox="1"/>
          <p:nvPr/>
        </p:nvSpPr>
        <p:spPr>
          <a:xfrm>
            <a:off x="411728" y="1287101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解：</a:t>
            </a:r>
            <a:endParaRPr lang="zh-CN" altLang="en-US" sz="2800" b="1" dirty="0">
              <a:solidFill>
                <a:srgbClr val="FF0000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1241865" y="1309958"/>
                <a:ext cx="402225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800" b="1" dirty="0">
                    <a:latin typeface="SimHei" charset="-122"/>
                    <a:ea typeface="SimHei" charset="-122"/>
                    <a:cs typeface="SimHei" charset="-122"/>
                  </a:rPr>
                  <a:t>考察波源右侧任一点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latin typeface="Cambria Math" charset="0"/>
                        <a:ea typeface="SimHei" charset="-122"/>
                        <a:cs typeface="SimHei" charset="-122"/>
                      </a:rPr>
                      <m:t>𝑷</m:t>
                    </m:r>
                  </m:oMath>
                </a14:m>
                <a:r>
                  <a:rPr lang="zh-CN" altLang="en-US" sz="2800" b="1" dirty="0">
                    <a:latin typeface="SimHei" charset="-122"/>
                    <a:ea typeface="SimHei" charset="-122"/>
                    <a:cs typeface="SimHei" charset="-122"/>
                  </a:rPr>
                  <a:t>，</a:t>
                </a:r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1865" y="1309958"/>
                <a:ext cx="4022255" cy="523220"/>
              </a:xfrm>
              <a:prstGeom prst="rect">
                <a:avLst/>
              </a:prstGeom>
              <a:blipFill rotWithShape="0">
                <a:blip r:embed="rId3"/>
                <a:stretch>
                  <a:fillRect l="-3182" t="-15116" r="-1515" b="-290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直线箭头连接符 5"/>
          <p:cNvCxnSpPr/>
          <p:nvPr/>
        </p:nvCxnSpPr>
        <p:spPr>
          <a:xfrm flipV="1">
            <a:off x="7737001" y="2736890"/>
            <a:ext cx="3786122" cy="159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10789690" y="1831027"/>
            <a:ext cx="196948" cy="1793726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8311806" y="2655890"/>
            <a:ext cx="162000" cy="1620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/>
              <p:cNvSpPr txBox="1"/>
              <p:nvPr/>
            </p:nvSpPr>
            <p:spPr>
              <a:xfrm>
                <a:off x="8049529" y="2784149"/>
                <a:ext cx="31098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1" i="1" smtClean="0">
                          <a:latin typeface="Cambria Math" charset="0"/>
                        </a:rPr>
                        <m:t>𝑶</m:t>
                      </m:r>
                    </m:oMath>
                  </m:oMathPara>
                </a14:m>
                <a:endParaRPr kumimoji="1" lang="zh-CN" altLang="en-US" sz="2400" b="1" dirty="0"/>
              </a:p>
            </p:txBody>
          </p:sp>
        </mc:Choice>
        <mc:Fallback xmlns="">
          <p:sp>
            <p:nvSpPr>
              <p:cNvPr id="12" name="文本框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9529" y="2784149"/>
                <a:ext cx="310983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19608" r="-21569" b="-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/>
              <p:cNvSpPr txBox="1"/>
              <p:nvPr/>
            </p:nvSpPr>
            <p:spPr>
              <a:xfrm>
                <a:off x="11152522" y="2727890"/>
                <a:ext cx="26289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1" i="1" smtClean="0">
                          <a:latin typeface="Cambria Math" charset="0"/>
                        </a:rPr>
                        <m:t>𝒙</m:t>
                      </m:r>
                    </m:oMath>
                  </m:oMathPara>
                </a14:m>
                <a:endParaRPr kumimoji="1" lang="zh-CN" altLang="en-US" sz="2400" b="1" dirty="0"/>
              </a:p>
            </p:txBody>
          </p:sp>
        </mc:Choice>
        <mc:Fallback xmlns="">
          <p:sp>
            <p:nvSpPr>
              <p:cNvPr id="13" name="文本框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2522" y="2727890"/>
                <a:ext cx="262892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13636" r="-113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/>
              <p:cNvSpPr txBox="1"/>
              <p:nvPr/>
            </p:nvSpPr>
            <p:spPr>
              <a:xfrm>
                <a:off x="8064895" y="1659408"/>
                <a:ext cx="26930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1" i="1" smtClean="0">
                          <a:latin typeface="Cambria Math" charset="0"/>
                        </a:rPr>
                        <m:t>𝒚</m:t>
                      </m:r>
                    </m:oMath>
                  </m:oMathPara>
                </a14:m>
                <a:endParaRPr kumimoji="1" lang="zh-CN" altLang="en-US" sz="2400" b="1" dirty="0"/>
              </a:p>
            </p:txBody>
          </p:sp>
        </mc:Choice>
        <mc:Fallback xmlns="">
          <p:sp>
            <p:nvSpPr>
              <p:cNvPr id="14" name="文本框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4895" y="1659408"/>
                <a:ext cx="269304" cy="369332"/>
              </a:xfrm>
              <a:prstGeom prst="rect">
                <a:avLst/>
              </a:prstGeom>
              <a:blipFill rotWithShape="0">
                <a:blip r:embed="rId7"/>
                <a:stretch>
                  <a:fillRect l="-25000" r="-25000" b="-229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直线箭头连接符 15"/>
          <p:cNvCxnSpPr/>
          <p:nvPr/>
        </p:nvCxnSpPr>
        <p:spPr>
          <a:xfrm>
            <a:off x="8392806" y="2028740"/>
            <a:ext cx="2396884" cy="0"/>
          </a:xfrm>
          <a:prstGeom prst="straightConnector1">
            <a:avLst/>
          </a:prstGeom>
          <a:ln w="38100">
            <a:solidFill>
              <a:srgbClr val="0066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/>
              <p:cNvSpPr txBox="1"/>
              <p:nvPr/>
            </p:nvSpPr>
            <p:spPr>
              <a:xfrm>
                <a:off x="9403850" y="1655945"/>
                <a:ext cx="26930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1" i="1" smtClean="0">
                          <a:solidFill>
                            <a:srgbClr val="006600"/>
                          </a:solidFill>
                          <a:latin typeface="Cambria Math" charset="0"/>
                        </a:rPr>
                        <m:t>𝑳</m:t>
                      </m:r>
                    </m:oMath>
                  </m:oMathPara>
                </a14:m>
                <a:endParaRPr kumimoji="1" lang="zh-CN" altLang="en-US" sz="2400" b="1" dirty="0">
                  <a:solidFill>
                    <a:srgbClr val="006600"/>
                  </a:solidFill>
                </a:endParaRPr>
              </a:p>
            </p:txBody>
          </p:sp>
        </mc:Choice>
        <mc:Fallback xmlns="">
          <p:sp>
            <p:nvSpPr>
              <p:cNvPr id="17" name="文本框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3850" y="1655945"/>
                <a:ext cx="269304" cy="369332"/>
              </a:xfrm>
              <a:prstGeom prst="rect">
                <a:avLst/>
              </a:prstGeom>
              <a:blipFill rotWithShape="0">
                <a:blip r:embed="rId8"/>
                <a:stretch>
                  <a:fillRect l="-20455" r="-20455" b="-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椭圆 17"/>
          <p:cNvSpPr/>
          <p:nvPr/>
        </p:nvSpPr>
        <p:spPr>
          <a:xfrm>
            <a:off x="9679021" y="2670724"/>
            <a:ext cx="144000" cy="144000"/>
          </a:xfrm>
          <a:prstGeom prst="ellipse">
            <a:avLst/>
          </a:prstGeom>
          <a:solidFill>
            <a:srgbClr val="FF66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/>
              <p:cNvSpPr txBox="1"/>
              <p:nvPr/>
            </p:nvSpPr>
            <p:spPr>
              <a:xfrm>
                <a:off x="9618525" y="2948482"/>
                <a:ext cx="2965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1" i="1" smtClean="0">
                          <a:latin typeface="Cambria Math" charset="0"/>
                        </a:rPr>
                        <m:t>𝑷</m:t>
                      </m:r>
                    </m:oMath>
                  </m:oMathPara>
                </a14:m>
                <a:endParaRPr kumimoji="1" lang="zh-CN" altLang="en-US" sz="2400" b="1" dirty="0"/>
              </a:p>
            </p:txBody>
          </p:sp>
        </mc:Choice>
        <mc:Fallback xmlns="">
          <p:sp>
            <p:nvSpPr>
              <p:cNvPr id="19" name="文本框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8525" y="2948482"/>
                <a:ext cx="296555" cy="369332"/>
              </a:xfrm>
              <a:prstGeom prst="rect">
                <a:avLst/>
              </a:prstGeom>
              <a:blipFill rotWithShape="0">
                <a:blip r:embed="rId9"/>
                <a:stretch>
                  <a:fillRect l="-20833" r="-20833" b="-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直线箭头连接符 23"/>
          <p:cNvCxnSpPr/>
          <p:nvPr/>
        </p:nvCxnSpPr>
        <p:spPr>
          <a:xfrm flipV="1">
            <a:off x="8402716" y="2892209"/>
            <a:ext cx="1368000" cy="0"/>
          </a:xfrm>
          <a:prstGeom prst="straightConnector1">
            <a:avLst/>
          </a:prstGeom>
          <a:ln w="38100">
            <a:solidFill>
              <a:srgbClr val="FF505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线箭头连接符 24"/>
          <p:cNvCxnSpPr/>
          <p:nvPr/>
        </p:nvCxnSpPr>
        <p:spPr>
          <a:xfrm>
            <a:off x="8402716" y="2554053"/>
            <a:ext cx="2386974" cy="1548"/>
          </a:xfrm>
          <a:prstGeom prst="straightConnector1">
            <a:avLst/>
          </a:prstGeom>
          <a:ln w="38100">
            <a:solidFill>
              <a:schemeClr val="accent5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线箭头连接符 26"/>
          <p:cNvCxnSpPr/>
          <p:nvPr/>
        </p:nvCxnSpPr>
        <p:spPr>
          <a:xfrm flipH="1" flipV="1">
            <a:off x="9738501" y="2889044"/>
            <a:ext cx="1044000" cy="0"/>
          </a:xfrm>
          <a:prstGeom prst="straightConnector1">
            <a:avLst/>
          </a:prstGeom>
          <a:ln w="38100">
            <a:solidFill>
              <a:schemeClr val="accent5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线连接符 30"/>
          <p:cNvCxnSpPr/>
          <p:nvPr/>
        </p:nvCxnSpPr>
        <p:spPr>
          <a:xfrm flipH="1">
            <a:off x="9738666" y="3303746"/>
            <a:ext cx="1" cy="316205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线箭头连接符 31"/>
          <p:cNvCxnSpPr/>
          <p:nvPr/>
        </p:nvCxnSpPr>
        <p:spPr>
          <a:xfrm>
            <a:off x="8395150" y="3461337"/>
            <a:ext cx="1313224" cy="511"/>
          </a:xfrm>
          <a:prstGeom prst="straightConnector1">
            <a:avLst/>
          </a:prstGeom>
          <a:ln w="38100">
            <a:solidFill>
              <a:srgbClr val="0066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本框 34"/>
              <p:cNvSpPr txBox="1"/>
              <p:nvPr/>
            </p:nvSpPr>
            <p:spPr>
              <a:xfrm>
                <a:off x="8932998" y="3108648"/>
                <a:ext cx="26930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1" i="1" smtClean="0">
                          <a:solidFill>
                            <a:srgbClr val="006600"/>
                          </a:solidFill>
                          <a:latin typeface="Cambria Math" charset="0"/>
                        </a:rPr>
                        <m:t>𝒙</m:t>
                      </m:r>
                    </m:oMath>
                  </m:oMathPara>
                </a14:m>
                <a:endParaRPr kumimoji="1" lang="zh-CN" altLang="en-US" sz="2400" b="1" dirty="0">
                  <a:solidFill>
                    <a:srgbClr val="006600"/>
                  </a:solidFill>
                </a:endParaRPr>
              </a:p>
            </p:txBody>
          </p:sp>
        </mc:Choice>
        <mc:Fallback xmlns="">
          <p:sp>
            <p:nvSpPr>
              <p:cNvPr id="35" name="文本框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2998" y="3108648"/>
                <a:ext cx="269304" cy="369332"/>
              </a:xfrm>
              <a:prstGeom prst="rect">
                <a:avLst/>
              </a:prstGeom>
              <a:blipFill rotWithShape="0">
                <a:blip r:embed="rId10"/>
                <a:stretch>
                  <a:fillRect l="-11111" r="-11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文本框 35"/>
          <p:cNvSpPr txBox="1"/>
          <p:nvPr/>
        </p:nvSpPr>
        <p:spPr>
          <a:xfrm>
            <a:off x="577406" y="1847246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latin typeface="SimHei" charset="-122"/>
                <a:ea typeface="SimHei" charset="-122"/>
                <a:cs typeface="SimHei" charset="-122"/>
              </a:rPr>
              <a:t>入射波：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本框 36"/>
              <p:cNvSpPr txBox="1"/>
              <p:nvPr/>
            </p:nvSpPr>
            <p:spPr>
              <a:xfrm>
                <a:off x="2049159" y="2513050"/>
                <a:ext cx="5146409" cy="8209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800" b="0" i="1" smtClean="0"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CN" sz="28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zh-CN" sz="2800" b="0" i="1" smtClean="0">
                          <a:latin typeface="Cambria Math" charset="0"/>
                        </a:rPr>
                        <m:t>=</m:t>
                      </m:r>
                      <m:r>
                        <a:rPr kumimoji="1" lang="en-US" altLang="zh-CN" sz="2800" b="0" i="1" smtClean="0">
                          <a:latin typeface="Cambria Math" charset="0"/>
                        </a:rPr>
                        <m:t>𝐴</m:t>
                      </m:r>
                      <m:func>
                        <m:funcPr>
                          <m:ctrlP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2800" b="0" i="0" smtClean="0">
                              <a:latin typeface="Cambria Math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kumimoji="1" lang="mr-IN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𝜔</m:t>
                              </m:r>
                              <m:d>
                                <m:dPr>
                                  <m:ctrlPr>
                                    <a:rPr kumimoji="1" lang="mr-IN" altLang="zh-CN" sz="2800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sz="28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𝑡</m:t>
                                  </m:r>
                                  <m:r>
                                    <a:rPr kumimoji="1" lang="en-US" altLang="zh-CN" sz="28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kumimoji="1" lang="mr-IN" altLang="zh-CN" sz="2800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kumimoji="1" lang="en-US" altLang="zh-CN" sz="28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2</m:t>
                                      </m:r>
                                      <m:r>
                                        <a:rPr kumimoji="1" lang="en-US" altLang="zh-CN" sz="28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𝐿</m:t>
                                      </m:r>
                                      <m:r>
                                        <a:rPr kumimoji="1" lang="en-US" altLang="zh-CN" sz="28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−</m:t>
                                      </m:r>
                                      <m:r>
                                        <a:rPr kumimoji="1" lang="en-US" altLang="zh-CN" sz="28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num>
                                    <m:den>
                                      <m:r>
                                        <a:rPr kumimoji="1" lang="en-US" altLang="zh-CN" sz="28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𝑢</m:t>
                                      </m:r>
                                    </m:den>
                                  </m:f>
                                </m:e>
                              </m:d>
                              <m:r>
                                <a:rPr kumimoji="1" lang="en-US" altLang="zh-CN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+</m:t>
                              </m:r>
                              <m:r>
                                <a:rPr kumimoji="1" lang="en-US" altLang="zh-CN" sz="2800" b="1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𝝅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kumimoji="1" lang="zh-CN" altLang="en-US" sz="1600" dirty="0"/>
              </a:p>
            </p:txBody>
          </p:sp>
        </mc:Choice>
        <mc:Fallback xmlns="">
          <p:sp>
            <p:nvSpPr>
              <p:cNvPr id="37" name="文本框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9159" y="2513050"/>
                <a:ext cx="5146409" cy="820994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本框 37"/>
              <p:cNvSpPr txBox="1"/>
              <p:nvPr/>
            </p:nvSpPr>
            <p:spPr>
              <a:xfrm>
                <a:off x="2066239" y="1761088"/>
                <a:ext cx="3241528" cy="7378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800" b="0" i="1" smtClean="0"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CN" sz="28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CN" sz="2800" b="0" i="1" smtClean="0">
                          <a:latin typeface="Cambria Math" charset="0"/>
                        </a:rPr>
                        <m:t>=</m:t>
                      </m:r>
                      <m:r>
                        <a:rPr kumimoji="1" lang="en-US" altLang="zh-CN" sz="2800" b="0" i="1" smtClean="0">
                          <a:latin typeface="Cambria Math" charset="0"/>
                        </a:rPr>
                        <m:t>𝐴</m:t>
                      </m:r>
                      <m:func>
                        <m:funcPr>
                          <m:ctrlP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2800" b="0" i="0" smtClean="0">
                              <a:latin typeface="Cambria Math" charset="0"/>
                            </a:rPr>
                            <m:t>cos</m:t>
                          </m:r>
                        </m:fName>
                        <m:e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𝜔</m:t>
                          </m:r>
                          <m:d>
                            <m:dPr>
                              <m:ctrlPr>
                                <a:rPr kumimoji="1" lang="mr-IN" altLang="zh-CN" sz="2800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𝑡</m:t>
                              </m:r>
                              <m:r>
                                <a:rPr kumimoji="1" lang="en-US" altLang="zh-CN" sz="28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kumimoji="1" lang="mr-IN" altLang="zh-CN" sz="2800" b="0" i="1" smtClean="0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zh-CN" sz="28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num>
                                <m:den>
                                  <m:r>
                                    <a:rPr kumimoji="1" lang="en-US" altLang="zh-CN" sz="28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𝑢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kumimoji="1" lang="zh-CN" altLang="en-US" sz="1600" dirty="0"/>
              </a:p>
            </p:txBody>
          </p:sp>
        </mc:Choice>
        <mc:Fallback xmlns="">
          <p:sp>
            <p:nvSpPr>
              <p:cNvPr id="38" name="文本框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6239" y="1761088"/>
                <a:ext cx="3241528" cy="737894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文本框 38"/>
          <p:cNvSpPr txBox="1"/>
          <p:nvPr/>
        </p:nvSpPr>
        <p:spPr>
          <a:xfrm>
            <a:off x="577538" y="2671509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latin typeface="SimHei" charset="-122"/>
                <a:ea typeface="SimHei" charset="-122"/>
                <a:cs typeface="SimHei" charset="-122"/>
              </a:rPr>
              <a:t>反射波：</a:t>
            </a:r>
          </a:p>
        </p:txBody>
      </p:sp>
      <p:sp>
        <p:nvSpPr>
          <p:cNvPr id="40" name="圆角矩形标注 39"/>
          <p:cNvSpPr/>
          <p:nvPr/>
        </p:nvSpPr>
        <p:spPr>
          <a:xfrm>
            <a:off x="5894233" y="1690019"/>
            <a:ext cx="1668710" cy="572873"/>
          </a:xfrm>
          <a:prstGeom prst="wedgeRoundRectCallout">
            <a:avLst>
              <a:gd name="adj1" fmla="val 8070"/>
              <a:gd name="adj2" fmla="val 157683"/>
              <a:gd name="adj3" fmla="val 16667"/>
            </a:avLst>
          </a:prstGeom>
          <a:solidFill>
            <a:srgbClr val="FFE4DC"/>
          </a:solidFill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800" b="1">
                <a:solidFill>
                  <a:schemeClr val="tx1"/>
                </a:solidFill>
                <a:latin typeface="SimHei" charset="-122"/>
                <a:ea typeface="SimHei" charset="-122"/>
                <a:cs typeface="SimHei" charset="-122"/>
              </a:rPr>
              <a:t>半波损失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本框 40"/>
              <p:cNvSpPr txBox="1"/>
              <p:nvPr/>
            </p:nvSpPr>
            <p:spPr>
              <a:xfrm>
                <a:off x="1387884" y="3348112"/>
                <a:ext cx="5581015" cy="82977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0" i="1" smtClean="0">
                          <a:latin typeface="Cambria Math" charset="0"/>
                        </a:rPr>
                        <m:t>=</m:t>
                      </m:r>
                      <m:r>
                        <a:rPr kumimoji="1" lang="en-US" altLang="zh-CN" sz="2800" b="0" i="1" smtClean="0">
                          <a:latin typeface="Cambria Math" charset="0"/>
                        </a:rPr>
                        <m:t>𝐴</m:t>
                      </m:r>
                      <m:func>
                        <m:funcPr>
                          <m:ctrlP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2800" b="0" i="0" smtClean="0">
                              <a:latin typeface="Cambria Math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kumimoji="1" lang="mr-IN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mr-IN" altLang="zh-CN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𝜔</m:t>
                              </m:r>
                              <m:r>
                                <a:rPr kumimoji="1" lang="en-US" altLang="zh-CN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𝑡</m:t>
                              </m:r>
                              <m:r>
                                <a:rPr kumimoji="1" lang="en-US" altLang="zh-CN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kumimoji="1" lang="en-US" altLang="zh-CN" sz="2800" b="0" i="1" smtClean="0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zh-CN" sz="28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2</m:t>
                                  </m:r>
                                  <m:r>
                                    <a:rPr kumimoji="1" lang="en-US" altLang="zh-CN" sz="28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kumimoji="1" lang="en-US" altLang="zh-CN" sz="28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𝜆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kumimoji="1" lang="mr-IN" altLang="zh-CN" sz="2800" b="0" i="1" smtClean="0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sz="28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2∙</m:t>
                                  </m:r>
                                  <m:f>
                                    <m:fPr>
                                      <m:ctrlPr>
                                        <a:rPr kumimoji="1" lang="mr-IN" altLang="zh-CN" sz="2800" b="0" i="1" smtClean="0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kumimoji="1" lang="en-US" altLang="zh-CN" sz="2800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5</m:t>
                                      </m:r>
                                      <m:r>
                                        <a:rPr kumimoji="1" lang="en-US" altLang="zh-CN" sz="2800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𝜆</m:t>
                                      </m:r>
                                    </m:num>
                                    <m:den>
                                      <m:r>
                                        <a:rPr kumimoji="1" lang="en-US" altLang="zh-CN" sz="2800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r>
                                    <a:rPr kumimoji="1" lang="en-US" altLang="zh-CN" sz="28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−</m:t>
                                  </m:r>
                                  <m:r>
                                    <a:rPr kumimoji="1" lang="en-US" altLang="zh-CN" sz="28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kumimoji="1" lang="en-US" altLang="zh-CN" sz="280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+</m:t>
                              </m:r>
                              <m:r>
                                <a:rPr kumimoji="1" lang="en-US" altLang="zh-CN" sz="2800" b="1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𝝅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kumimoji="1" lang="zh-CN" altLang="en-US" sz="1600" dirty="0"/>
              </a:p>
            </p:txBody>
          </p:sp>
        </mc:Choice>
        <mc:Fallback xmlns="">
          <p:sp>
            <p:nvSpPr>
              <p:cNvPr id="41" name="文本框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7884" y="3348112"/>
                <a:ext cx="5581015" cy="829779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本框 42"/>
              <p:cNvSpPr txBox="1"/>
              <p:nvPr/>
            </p:nvSpPr>
            <p:spPr>
              <a:xfrm>
                <a:off x="1384879" y="4191959"/>
                <a:ext cx="3867854" cy="8185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0" i="1" smtClean="0">
                          <a:latin typeface="Cambria Math" charset="0"/>
                        </a:rPr>
                        <m:t>=</m:t>
                      </m:r>
                      <m:r>
                        <a:rPr kumimoji="1" lang="en-US" altLang="zh-CN" sz="2800" b="0" i="1" smtClean="0">
                          <a:latin typeface="Cambria Math" charset="0"/>
                        </a:rPr>
                        <m:t>𝐴</m:t>
                      </m:r>
                      <m:func>
                        <m:funcPr>
                          <m:ctrlP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2800" b="0" i="0" smtClean="0">
                              <a:latin typeface="Cambria Math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kumimoji="1" lang="mr-IN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mr-IN" altLang="zh-CN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𝜔</m:t>
                              </m:r>
                              <m:r>
                                <a:rPr kumimoji="1" lang="en-US" altLang="zh-CN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𝑡</m:t>
                              </m:r>
                              <m:r>
                                <a:rPr kumimoji="1" lang="en-US" altLang="zh-CN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kumimoji="1" lang="en-US" altLang="zh-CN" sz="2800" b="0" i="1" smtClean="0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zh-CN" sz="28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2</m:t>
                                  </m:r>
                                  <m:r>
                                    <a:rPr kumimoji="1" lang="en-US" altLang="zh-CN" sz="28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kumimoji="1" lang="en-US" altLang="zh-CN" sz="28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𝜆</m:t>
                                  </m:r>
                                </m:den>
                              </m:f>
                              <m:r>
                                <a:rPr kumimoji="1" lang="en-US" altLang="zh-CN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  <m:r>
                                <a:rPr kumimoji="1" lang="en-US" altLang="zh-CN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+</m:t>
                              </m:r>
                              <m:r>
                                <a:rPr kumimoji="1" lang="en-US" altLang="zh-CN" sz="2800" b="1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𝝅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kumimoji="1" lang="zh-CN" altLang="en-US" sz="1600" dirty="0"/>
              </a:p>
            </p:txBody>
          </p:sp>
        </mc:Choice>
        <mc:Fallback xmlns="">
          <p:sp>
            <p:nvSpPr>
              <p:cNvPr id="43" name="文本框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4879" y="4191959"/>
                <a:ext cx="3867854" cy="818557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文本框 43"/>
              <p:cNvSpPr txBox="1"/>
              <p:nvPr/>
            </p:nvSpPr>
            <p:spPr>
              <a:xfrm>
                <a:off x="5275688" y="4264715"/>
                <a:ext cx="3729739" cy="7378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0" i="1" smtClean="0">
                          <a:latin typeface="Cambria Math" charset="0"/>
                        </a:rPr>
                        <m:t>=</m:t>
                      </m:r>
                      <m:r>
                        <a:rPr kumimoji="1" lang="en-US" altLang="zh-CN" sz="2800" b="0" i="1" smtClean="0">
                          <a:latin typeface="Cambria Math" charset="0"/>
                        </a:rPr>
                        <m:t>𝐴</m:t>
                      </m:r>
                      <m:func>
                        <m:funcPr>
                          <m:ctrlP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2800" b="0" i="0" smtClean="0">
                              <a:latin typeface="Cambria Math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kumimoji="1" lang="mr-IN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𝜔</m:t>
                              </m:r>
                              <m:d>
                                <m:dPr>
                                  <m:ctrlPr>
                                    <a:rPr kumimoji="1" lang="mr-IN" altLang="zh-CN" sz="2800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sz="28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𝑡</m:t>
                                  </m:r>
                                  <m:r>
                                    <a:rPr kumimoji="1" lang="en-US" altLang="zh-CN" sz="28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kumimoji="1" lang="mr-IN" altLang="zh-CN" sz="2800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kumimoji="1" lang="en-US" altLang="zh-CN" sz="28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num>
                                    <m:den>
                                      <m:r>
                                        <a:rPr kumimoji="1" lang="en-US" altLang="zh-CN" sz="28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𝑢</m:t>
                                      </m:r>
                                    </m:den>
                                  </m:f>
                                </m:e>
                              </m:d>
                              <m:r>
                                <a:rPr kumimoji="1" lang="en-US" altLang="zh-CN" sz="280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+</m:t>
                              </m:r>
                              <m:r>
                                <a:rPr kumimoji="1" lang="en-US" altLang="zh-CN" sz="2800" b="1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𝝅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kumimoji="1" lang="zh-CN" altLang="en-US" sz="1600" dirty="0"/>
              </a:p>
            </p:txBody>
          </p:sp>
        </mc:Choice>
        <mc:Fallback xmlns="">
          <p:sp>
            <p:nvSpPr>
              <p:cNvPr id="44" name="文本框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5688" y="4264715"/>
                <a:ext cx="3729739" cy="737894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文本框 44"/>
          <p:cNvSpPr txBox="1"/>
          <p:nvPr/>
        </p:nvSpPr>
        <p:spPr>
          <a:xfrm>
            <a:off x="574400" y="512207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latin typeface="SimHei" charset="-122"/>
                <a:ea typeface="SimHei" charset="-122"/>
                <a:cs typeface="SimHei" charset="-122"/>
              </a:rPr>
              <a:t>合成波：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本框 45"/>
              <p:cNvSpPr txBox="1"/>
              <p:nvPr/>
            </p:nvSpPr>
            <p:spPr>
              <a:xfrm>
                <a:off x="2119499" y="5014733"/>
                <a:ext cx="8390887" cy="7378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0" i="1" smtClean="0">
                          <a:latin typeface="Cambria Math" charset="0"/>
                        </a:rPr>
                        <m:t>𝑦</m:t>
                      </m:r>
                      <m:r>
                        <a:rPr kumimoji="1" lang="en-US" altLang="zh-CN" sz="2800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800" i="1"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CN" sz="2800" i="1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CN" sz="2800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zh-CN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800" b="0" i="1" smtClean="0"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CN" sz="28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zh-CN" sz="2800" b="0" i="1" smtClean="0">
                          <a:latin typeface="Cambria Math" charset="0"/>
                        </a:rPr>
                        <m:t>=</m:t>
                      </m:r>
                      <m:r>
                        <a:rPr kumimoji="1" lang="en-US" altLang="zh-CN" sz="2800" b="0" i="1" smtClean="0">
                          <a:latin typeface="Cambria Math" charset="0"/>
                        </a:rPr>
                        <m:t>𝐴</m:t>
                      </m:r>
                      <m:func>
                        <m:funcPr>
                          <m:ctrlP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2800" b="0" i="0" smtClean="0">
                              <a:latin typeface="Cambria Math" charset="0"/>
                            </a:rPr>
                            <m:t>cos</m:t>
                          </m:r>
                        </m:fName>
                        <m:e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𝜔</m:t>
                          </m:r>
                          <m:d>
                            <m:dPr>
                              <m:ctrlPr>
                                <a:rPr kumimoji="1" lang="mr-IN" altLang="zh-CN" sz="2800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𝑡</m:t>
                              </m:r>
                              <m:r>
                                <a:rPr kumimoji="1" lang="en-US" altLang="zh-CN" sz="28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kumimoji="1" lang="mr-IN" altLang="zh-CN" sz="2800" b="0" i="1" smtClean="0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zh-CN" sz="28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num>
                                <m:den>
                                  <m:r>
                                    <a:rPr kumimoji="1" lang="en-US" altLang="zh-CN" sz="28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𝑢</m:t>
                                  </m:r>
                                </m:den>
                              </m:f>
                            </m:e>
                          </m:d>
                        </m:e>
                      </m:func>
                      <m:r>
                        <a:rPr kumimoji="1" lang="en-US" altLang="zh-CN" sz="2800" b="0" i="1" smtClean="0">
                          <a:latin typeface="Cambria Math" charset="0"/>
                        </a:rPr>
                        <m:t>+</m:t>
                      </m:r>
                      <m:r>
                        <a:rPr kumimoji="1" lang="en-US" altLang="zh-CN" sz="2800" i="1">
                          <a:latin typeface="Cambria Math" charset="0"/>
                        </a:rPr>
                        <m:t>𝐴</m:t>
                      </m:r>
                      <m:func>
                        <m:funcPr>
                          <m:ctrlPr>
                            <a:rPr kumimoji="1" lang="en-US" altLang="zh-CN" sz="28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2800">
                              <a:latin typeface="Cambria Math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kumimoji="1" lang="mr-IN" altLang="zh-CN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𝜔</m:t>
                              </m:r>
                              <m:d>
                                <m:dPr>
                                  <m:ctrlPr>
                                    <a:rPr kumimoji="1" lang="mr-IN" altLang="zh-CN" sz="2800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sz="28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𝑡</m:t>
                                  </m:r>
                                  <m:r>
                                    <a:rPr kumimoji="1" lang="en-US" altLang="zh-CN" sz="28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kumimoji="1" lang="mr-IN" altLang="zh-CN" sz="2800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kumimoji="1" lang="en-US" altLang="zh-CN" sz="28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num>
                                    <m:den>
                                      <m:r>
                                        <a:rPr kumimoji="1" lang="en-US" altLang="zh-CN" sz="28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𝑢</m:t>
                                      </m:r>
                                    </m:den>
                                  </m:f>
                                </m:e>
                              </m:d>
                              <m:r>
                                <a:rPr kumimoji="1" lang="en-US" altLang="zh-CN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+</m:t>
                              </m:r>
                              <m:r>
                                <a:rPr kumimoji="1" lang="en-US" altLang="zh-CN" sz="2800" b="1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𝝅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kumimoji="1" lang="zh-CN" altLang="en-US" sz="2800" dirty="0"/>
              </a:p>
            </p:txBody>
          </p:sp>
        </mc:Choice>
        <mc:Fallback xmlns="">
          <p:sp>
            <p:nvSpPr>
              <p:cNvPr id="46" name="文本框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9499" y="5014733"/>
                <a:ext cx="8390887" cy="737894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本框 46"/>
              <p:cNvSpPr txBox="1"/>
              <p:nvPr/>
            </p:nvSpPr>
            <p:spPr>
              <a:xfrm>
                <a:off x="2438923" y="5780408"/>
                <a:ext cx="5236562" cy="8185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0" i="1" smtClean="0">
                          <a:latin typeface="Cambria Math" charset="0"/>
                        </a:rPr>
                        <m:t>=2</m:t>
                      </m:r>
                      <m:r>
                        <a:rPr kumimoji="1" lang="en-US" altLang="zh-CN" sz="2800" b="0" i="1" smtClean="0">
                          <a:latin typeface="Cambria Math" charset="0"/>
                        </a:rPr>
                        <m:t>𝐴</m:t>
                      </m:r>
                      <m:func>
                        <m:funcPr>
                          <m:ctrlP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2800" b="0" i="0" smtClean="0">
                              <a:latin typeface="Cambria Math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kumimoji="1" lang="mr-IN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kumimoji="1" lang="en-US" altLang="zh-CN" sz="2800" b="0" i="1" smtClean="0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zh-CN" sz="2800" b="0" i="1" smtClean="0">
                                      <a:latin typeface="Cambria Math" charset="0"/>
                                    </a:rPr>
                                    <m:t>2</m:t>
                                  </m:r>
                                  <m:r>
                                    <a:rPr kumimoji="1" lang="en-US" altLang="zh-CN" sz="28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kumimoji="1" lang="en-US" altLang="zh-CN" sz="28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𝜆</m:t>
                                  </m:r>
                                </m:den>
                              </m:f>
                              <m:r>
                                <a:rPr kumimoji="1" lang="en-US" altLang="zh-CN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  <m:r>
                                <a:rPr kumimoji="1" lang="en-US" altLang="zh-CN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kumimoji="1" lang="en-US" altLang="zh-CN" sz="2800" b="0" i="1" smtClean="0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zh-CN" sz="28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kumimoji="1" lang="en-US" altLang="zh-CN" sz="28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  <m:func>
                            <m:funcPr>
                              <m:ctrlPr>
                                <a:rPr kumimoji="1"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zh-CN" sz="2800" b="0" i="0" smtClean="0">
                                  <a:latin typeface="Cambria Math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kumimoji="1" lang="mr-IN" altLang="zh-CN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mr-IN" altLang="zh-CN" sz="28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𝜔</m:t>
                                  </m:r>
                                  <m:r>
                                    <a:rPr kumimoji="1" lang="en-US" altLang="zh-CN" sz="28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𝑡</m:t>
                                  </m:r>
                                  <m:r>
                                    <a:rPr kumimoji="1" lang="en-US" altLang="zh-CN" sz="28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kumimoji="1" lang="en-US" altLang="zh-CN" sz="2800" b="0" i="1" smtClean="0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kumimoji="1" lang="en-US" altLang="zh-CN" sz="2800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𝜋</m:t>
                                      </m:r>
                                    </m:num>
                                    <m:den>
                                      <m:r>
                                        <a:rPr kumimoji="1" lang="en-US" altLang="zh-CN" sz="2800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kumimoji="1" lang="zh-CN" altLang="en-US" sz="2800" dirty="0"/>
              </a:p>
            </p:txBody>
          </p:sp>
        </mc:Choice>
        <mc:Fallback xmlns="">
          <p:sp>
            <p:nvSpPr>
              <p:cNvPr id="47" name="文本框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8923" y="5780408"/>
                <a:ext cx="5236562" cy="818557"/>
              </a:xfrm>
              <a:prstGeom prst="rect">
                <a:avLst/>
              </a:prstGeom>
              <a:blipFill rotWithShape="0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文本框 47"/>
          <p:cNvSpPr txBox="1"/>
          <p:nvPr/>
        </p:nvSpPr>
        <p:spPr>
          <a:xfrm>
            <a:off x="8122537" y="5940282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latin typeface="SimHei" charset="-122"/>
                <a:ea typeface="SimHei" charset="-122"/>
                <a:cs typeface="SimHei" charset="-122"/>
              </a:rPr>
              <a:t>驻波方程</a:t>
            </a:r>
          </a:p>
        </p:txBody>
      </p:sp>
    </p:spTree>
    <p:extLst>
      <p:ext uri="{BB962C8B-B14F-4D97-AF65-F5344CB8AC3E}">
        <p14:creationId xmlns:p14="http://schemas.microsoft.com/office/powerpoint/2010/main" val="1064711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4" dur="2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500"/>
                            </p:stCondLst>
                            <p:childTnLst>
                              <p:par>
                                <p:cTn id="8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8" grpId="0" animBg="1"/>
      <p:bldP spid="19" grpId="0"/>
      <p:bldP spid="35" grpId="0"/>
      <p:bldP spid="36" grpId="0"/>
      <p:bldP spid="37" grpId="0"/>
      <p:bldP spid="38" grpId="0"/>
      <p:bldP spid="39" grpId="0"/>
      <p:bldP spid="40" grpId="0" animBg="1"/>
      <p:bldP spid="41" grpId="0"/>
      <p:bldP spid="43" grpId="0"/>
      <p:bldP spid="44" grpId="0"/>
      <p:bldP spid="45" grpId="0"/>
      <p:bldP spid="46" grpId="0"/>
      <p:bldP spid="47" grpId="0"/>
      <p:bldP spid="4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线箭头连接符 1"/>
          <p:cNvCxnSpPr/>
          <p:nvPr/>
        </p:nvCxnSpPr>
        <p:spPr>
          <a:xfrm flipH="1" flipV="1">
            <a:off x="8507691" y="406393"/>
            <a:ext cx="0" cy="1944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线箭头连接符 2"/>
          <p:cNvCxnSpPr/>
          <p:nvPr/>
        </p:nvCxnSpPr>
        <p:spPr>
          <a:xfrm flipV="1">
            <a:off x="7863610" y="1453264"/>
            <a:ext cx="3786122" cy="159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3"/>
          <p:cNvSpPr/>
          <p:nvPr/>
        </p:nvSpPr>
        <p:spPr>
          <a:xfrm>
            <a:off x="10916299" y="547401"/>
            <a:ext cx="196948" cy="1793726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8438415" y="1372264"/>
            <a:ext cx="162000" cy="1620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8176138" y="1500523"/>
                <a:ext cx="31098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1" i="1" smtClean="0">
                          <a:latin typeface="Cambria Math" charset="0"/>
                        </a:rPr>
                        <m:t>𝑶</m:t>
                      </m:r>
                    </m:oMath>
                  </m:oMathPara>
                </a14:m>
                <a:endParaRPr kumimoji="1" lang="zh-CN" altLang="en-US" sz="2400" b="1" dirty="0"/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6138" y="1500523"/>
                <a:ext cx="310983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19608" r="-21569" b="-65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11279131" y="1444264"/>
                <a:ext cx="26289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1" i="1" smtClean="0">
                          <a:latin typeface="Cambria Math" charset="0"/>
                        </a:rPr>
                        <m:t>𝒙</m:t>
                      </m:r>
                    </m:oMath>
                  </m:oMathPara>
                </a14:m>
                <a:endParaRPr kumimoji="1" lang="zh-CN" altLang="en-US" sz="2400" b="1" dirty="0"/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79131" y="1444264"/>
                <a:ext cx="262892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13953" r="-1395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/>
              <p:cNvSpPr txBox="1"/>
              <p:nvPr/>
            </p:nvSpPr>
            <p:spPr>
              <a:xfrm>
                <a:off x="8191504" y="375782"/>
                <a:ext cx="26930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1" i="1" smtClean="0">
                          <a:latin typeface="Cambria Math" charset="0"/>
                        </a:rPr>
                        <m:t>𝒚</m:t>
                      </m:r>
                    </m:oMath>
                  </m:oMathPara>
                </a14:m>
                <a:endParaRPr kumimoji="1" lang="zh-CN" altLang="en-US" sz="2400" b="1" dirty="0"/>
              </a:p>
            </p:txBody>
          </p:sp>
        </mc:Choice>
        <mc:Fallback xmlns=""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1504" y="375782"/>
                <a:ext cx="269304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25000" r="-25000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直线箭头连接符 8"/>
          <p:cNvCxnSpPr/>
          <p:nvPr/>
        </p:nvCxnSpPr>
        <p:spPr>
          <a:xfrm>
            <a:off x="8519415" y="745114"/>
            <a:ext cx="2396884" cy="0"/>
          </a:xfrm>
          <a:prstGeom prst="straightConnector1">
            <a:avLst/>
          </a:prstGeom>
          <a:ln w="38100">
            <a:solidFill>
              <a:srgbClr val="0066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/>
              <p:cNvSpPr txBox="1"/>
              <p:nvPr/>
            </p:nvSpPr>
            <p:spPr>
              <a:xfrm>
                <a:off x="9530459" y="372319"/>
                <a:ext cx="26930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1" i="1" smtClean="0">
                          <a:solidFill>
                            <a:srgbClr val="006600"/>
                          </a:solidFill>
                          <a:latin typeface="Cambria Math" charset="0"/>
                        </a:rPr>
                        <m:t>𝑳</m:t>
                      </m:r>
                    </m:oMath>
                  </m:oMathPara>
                </a14:m>
                <a:endParaRPr kumimoji="1" lang="zh-CN" altLang="en-US" sz="2400" b="1" dirty="0">
                  <a:solidFill>
                    <a:srgbClr val="006600"/>
                  </a:solidFill>
                </a:endParaRPr>
              </a:p>
            </p:txBody>
          </p:sp>
        </mc:Choice>
        <mc:Fallback xmlns=""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0459" y="372319"/>
                <a:ext cx="269304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20000" r="-17778" b="-49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椭圆 10"/>
          <p:cNvSpPr/>
          <p:nvPr/>
        </p:nvSpPr>
        <p:spPr>
          <a:xfrm>
            <a:off x="9805630" y="1387098"/>
            <a:ext cx="144000" cy="144000"/>
          </a:xfrm>
          <a:prstGeom prst="ellipse">
            <a:avLst/>
          </a:prstGeom>
          <a:solidFill>
            <a:srgbClr val="FF66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/>
              <p:cNvSpPr txBox="1"/>
              <p:nvPr/>
            </p:nvSpPr>
            <p:spPr>
              <a:xfrm>
                <a:off x="9745134" y="1664856"/>
                <a:ext cx="2965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1" i="1" smtClean="0">
                          <a:latin typeface="Cambria Math" charset="0"/>
                        </a:rPr>
                        <m:t>𝑷</m:t>
                      </m:r>
                    </m:oMath>
                  </m:oMathPara>
                </a14:m>
                <a:endParaRPr kumimoji="1" lang="zh-CN" altLang="en-US" sz="2400" b="1" dirty="0"/>
              </a:p>
            </p:txBody>
          </p:sp>
        </mc:Choice>
        <mc:Fallback xmlns="">
          <p:sp>
            <p:nvSpPr>
              <p:cNvPr id="12" name="文本框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45134" y="1664856"/>
                <a:ext cx="296555" cy="369332"/>
              </a:xfrm>
              <a:prstGeom prst="rect">
                <a:avLst/>
              </a:prstGeom>
              <a:blipFill rotWithShape="0">
                <a:blip r:embed="rId7"/>
                <a:stretch>
                  <a:fillRect l="-20833" r="-20833" b="-49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直线箭头连接符 12"/>
          <p:cNvCxnSpPr/>
          <p:nvPr/>
        </p:nvCxnSpPr>
        <p:spPr>
          <a:xfrm flipV="1">
            <a:off x="8529325" y="1608583"/>
            <a:ext cx="1368000" cy="0"/>
          </a:xfrm>
          <a:prstGeom prst="straightConnector1">
            <a:avLst/>
          </a:prstGeom>
          <a:ln w="38100">
            <a:solidFill>
              <a:srgbClr val="FF505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线箭头连接符 13"/>
          <p:cNvCxnSpPr/>
          <p:nvPr/>
        </p:nvCxnSpPr>
        <p:spPr>
          <a:xfrm>
            <a:off x="8529325" y="1270427"/>
            <a:ext cx="2386974" cy="1548"/>
          </a:xfrm>
          <a:prstGeom prst="straightConnector1">
            <a:avLst/>
          </a:prstGeom>
          <a:ln w="38100">
            <a:solidFill>
              <a:schemeClr val="accent5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线箭头连接符 14"/>
          <p:cNvCxnSpPr/>
          <p:nvPr/>
        </p:nvCxnSpPr>
        <p:spPr>
          <a:xfrm flipH="1" flipV="1">
            <a:off x="9865110" y="1605418"/>
            <a:ext cx="1044000" cy="0"/>
          </a:xfrm>
          <a:prstGeom prst="straightConnector1">
            <a:avLst/>
          </a:prstGeom>
          <a:ln w="38100">
            <a:solidFill>
              <a:schemeClr val="accent5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线连接符 15"/>
          <p:cNvCxnSpPr/>
          <p:nvPr/>
        </p:nvCxnSpPr>
        <p:spPr>
          <a:xfrm flipH="1">
            <a:off x="9865275" y="2020120"/>
            <a:ext cx="1" cy="316205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线箭头连接符 16"/>
          <p:cNvCxnSpPr/>
          <p:nvPr/>
        </p:nvCxnSpPr>
        <p:spPr>
          <a:xfrm>
            <a:off x="8521759" y="2177711"/>
            <a:ext cx="1313224" cy="511"/>
          </a:xfrm>
          <a:prstGeom prst="straightConnector1">
            <a:avLst/>
          </a:prstGeom>
          <a:ln w="38100">
            <a:solidFill>
              <a:srgbClr val="0066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/>
              <p:cNvSpPr txBox="1"/>
              <p:nvPr/>
            </p:nvSpPr>
            <p:spPr>
              <a:xfrm>
                <a:off x="9059607" y="1825022"/>
                <a:ext cx="26930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1" i="1" smtClean="0">
                          <a:solidFill>
                            <a:srgbClr val="006600"/>
                          </a:solidFill>
                          <a:latin typeface="Cambria Math" charset="0"/>
                        </a:rPr>
                        <m:t>𝒙</m:t>
                      </m:r>
                    </m:oMath>
                  </m:oMathPara>
                </a14:m>
                <a:endParaRPr kumimoji="1" lang="zh-CN" altLang="en-US" sz="2400" b="1" dirty="0">
                  <a:solidFill>
                    <a:srgbClr val="006600"/>
                  </a:solidFill>
                </a:endParaRPr>
              </a:p>
            </p:txBody>
          </p:sp>
        </mc:Choice>
        <mc:Fallback xmlns="">
          <p:sp>
            <p:nvSpPr>
              <p:cNvPr id="18" name="文本框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9607" y="1825022"/>
                <a:ext cx="269304" cy="369332"/>
              </a:xfrm>
              <a:prstGeom prst="rect">
                <a:avLst/>
              </a:prstGeom>
              <a:blipFill rotWithShape="0">
                <a:blip r:embed="rId8"/>
                <a:stretch>
                  <a:fillRect l="-11364" r="-136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/>
              <p:cNvSpPr txBox="1"/>
              <p:nvPr/>
            </p:nvSpPr>
            <p:spPr>
              <a:xfrm>
                <a:off x="1088253" y="335836"/>
                <a:ext cx="5517472" cy="8185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0" i="1" smtClean="0">
                          <a:latin typeface="Cambria Math" charset="0"/>
                        </a:rPr>
                        <m:t>𝑦</m:t>
                      </m:r>
                      <m:r>
                        <a:rPr kumimoji="1" lang="en-US" altLang="zh-CN" sz="2800" b="0" i="1" smtClean="0">
                          <a:latin typeface="Cambria Math" charset="0"/>
                        </a:rPr>
                        <m:t>=2</m:t>
                      </m:r>
                      <m:r>
                        <a:rPr kumimoji="1" lang="en-US" altLang="zh-CN" sz="2800" b="0" i="1" smtClean="0">
                          <a:latin typeface="Cambria Math" charset="0"/>
                        </a:rPr>
                        <m:t>𝐴</m:t>
                      </m:r>
                      <m:func>
                        <m:funcPr>
                          <m:ctrlP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2800" b="0" i="0" smtClean="0">
                              <a:latin typeface="Cambria Math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kumimoji="1" lang="mr-IN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kumimoji="1" lang="en-US" altLang="zh-CN" sz="2800" b="0" i="1" smtClean="0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zh-CN" sz="2800" b="0" i="1" smtClean="0">
                                      <a:latin typeface="Cambria Math" charset="0"/>
                                    </a:rPr>
                                    <m:t>2</m:t>
                                  </m:r>
                                  <m:r>
                                    <a:rPr kumimoji="1" lang="en-US" altLang="zh-CN" sz="28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kumimoji="1" lang="en-US" altLang="zh-CN" sz="28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𝜆</m:t>
                                  </m:r>
                                </m:den>
                              </m:f>
                              <m:r>
                                <a:rPr kumimoji="1" lang="en-US" altLang="zh-CN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  <m:r>
                                <a:rPr kumimoji="1" lang="en-US" altLang="zh-CN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kumimoji="1" lang="en-US" altLang="zh-CN" sz="2800" b="0" i="1" smtClean="0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zh-CN" sz="28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kumimoji="1" lang="en-US" altLang="zh-CN" sz="28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  <m:func>
                            <m:funcPr>
                              <m:ctrlPr>
                                <a:rPr kumimoji="1"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zh-CN" sz="2800" b="0" i="0" smtClean="0">
                                  <a:latin typeface="Cambria Math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kumimoji="1" lang="mr-IN" altLang="zh-CN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mr-IN" altLang="zh-CN" sz="28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𝜔</m:t>
                                  </m:r>
                                  <m:r>
                                    <a:rPr kumimoji="1" lang="en-US" altLang="zh-CN" sz="28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𝑡</m:t>
                                  </m:r>
                                  <m:r>
                                    <a:rPr kumimoji="1" lang="en-US" altLang="zh-CN" sz="28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kumimoji="1" lang="en-US" altLang="zh-CN" sz="2800" b="0" i="1" smtClean="0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kumimoji="1" lang="en-US" altLang="zh-CN" sz="2800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𝜋</m:t>
                                      </m:r>
                                    </m:num>
                                    <m:den>
                                      <m:r>
                                        <a:rPr kumimoji="1" lang="en-US" altLang="zh-CN" sz="2800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kumimoji="1" lang="zh-CN" altLang="en-US" sz="2800" dirty="0"/>
              </a:p>
            </p:txBody>
          </p:sp>
        </mc:Choice>
        <mc:Fallback xmlns="">
          <p:sp>
            <p:nvSpPr>
              <p:cNvPr id="19" name="文本框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8253" y="335836"/>
                <a:ext cx="5517472" cy="818557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文本框 19"/>
          <p:cNvSpPr txBox="1"/>
          <p:nvPr/>
        </p:nvSpPr>
        <p:spPr>
          <a:xfrm>
            <a:off x="466585" y="1378937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0000FF"/>
                </a:solidFill>
                <a:latin typeface="SimHei" charset="-122"/>
                <a:ea typeface="SimHei" charset="-122"/>
                <a:cs typeface="SimHei" charset="-122"/>
              </a:rPr>
              <a:t>波腹：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/>
              <p:cNvSpPr txBox="1"/>
              <p:nvPr/>
            </p:nvSpPr>
            <p:spPr>
              <a:xfrm>
                <a:off x="1610122" y="1228311"/>
                <a:ext cx="2581669" cy="8094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zh-CN" sz="280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CN" sz="2800" i="1">
                              <a:latin typeface="Cambria Math" charset="0"/>
                            </a:rPr>
                            <m:t>2</m:t>
                          </m:r>
                          <m:r>
                            <a:rPr kumimoji="1" lang="en-US" altLang="zh-CN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𝜋</m:t>
                          </m:r>
                        </m:num>
                        <m:den>
                          <m:r>
                            <a:rPr kumimoji="1" lang="en-US" altLang="zh-CN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𝜆</m:t>
                          </m:r>
                        </m:den>
                      </m:f>
                      <m:r>
                        <a:rPr kumimoji="1" lang="en-US" altLang="zh-CN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𝑥</m:t>
                      </m:r>
                      <m:r>
                        <a:rPr kumimoji="1" lang="en-US" altLang="zh-CN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f>
                        <m:fPr>
                          <m:ctrlPr>
                            <a:rPr kumimoji="1" lang="en-US" altLang="zh-CN" sz="28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CN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𝜋</m:t>
                          </m:r>
                        </m:num>
                        <m:den>
                          <m:r>
                            <a:rPr kumimoji="1" lang="en-US" altLang="zh-CN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den>
                      </m:f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=±</m:t>
                      </m:r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𝑘</m:t>
                      </m:r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𝜋</m:t>
                      </m:r>
                    </m:oMath>
                  </m:oMathPara>
                </a14:m>
                <a:endParaRPr kumimoji="1" lang="zh-CN" altLang="en-US" sz="2800" dirty="0"/>
              </a:p>
            </p:txBody>
          </p:sp>
        </mc:Choice>
        <mc:Fallback xmlns="">
          <p:sp>
            <p:nvSpPr>
              <p:cNvPr id="21" name="文本框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0122" y="1228311"/>
                <a:ext cx="2581669" cy="809452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/>
              <p:cNvSpPr txBox="1"/>
              <p:nvPr/>
            </p:nvSpPr>
            <p:spPr>
              <a:xfrm>
                <a:off x="707179" y="2141407"/>
                <a:ext cx="520976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CN" altLang="en-US" sz="48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∵</m:t>
                      </m:r>
                    </m:oMath>
                  </m:oMathPara>
                </a14:m>
                <a:endParaRPr kumimoji="1" lang="zh-CN" altLang="en-US" sz="4800" dirty="0"/>
              </a:p>
            </p:txBody>
          </p:sp>
        </mc:Choice>
        <mc:Fallback xmlns="">
          <p:sp>
            <p:nvSpPr>
              <p:cNvPr id="22" name="文本框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179" y="2141407"/>
                <a:ext cx="520976" cy="738664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/>
              <p:cNvSpPr txBox="1"/>
              <p:nvPr/>
            </p:nvSpPr>
            <p:spPr>
              <a:xfrm>
                <a:off x="4957498" y="1219366"/>
                <a:ext cx="2681888" cy="8273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𝑥</m:t>
                      </m:r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d>
                        <m:dPr>
                          <m:ctrlPr>
                            <a:rPr kumimoji="1" lang="mr-IN" altLang="zh-CN" sz="28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kumimoji="1" lang="mr-IN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±</m:t>
                          </m:r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𝑘</m:t>
                          </m:r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+1</m:t>
                          </m:r>
                        </m:e>
                      </m:d>
                      <m:f>
                        <m:fPr>
                          <m:ctrlPr>
                            <a:rPr kumimoji="1" lang="mr-IN" altLang="zh-CN" sz="28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kumimoji="1" lang="mr-IN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𝜆</m:t>
                          </m:r>
                        </m:num>
                        <m:den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kumimoji="1" lang="zh-CN" altLang="en-US" sz="2800" dirty="0"/>
              </a:p>
            </p:txBody>
          </p:sp>
        </mc:Choice>
        <mc:Fallback xmlns="">
          <p:sp>
            <p:nvSpPr>
              <p:cNvPr id="23" name="文本框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7498" y="1219366"/>
                <a:ext cx="2681888" cy="827342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右箭头 23"/>
          <p:cNvSpPr/>
          <p:nvPr/>
        </p:nvSpPr>
        <p:spPr>
          <a:xfrm>
            <a:off x="4262509" y="1538244"/>
            <a:ext cx="596513" cy="2935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/>
              <p:cNvSpPr txBox="1"/>
              <p:nvPr/>
            </p:nvSpPr>
            <p:spPr>
              <a:xfrm>
                <a:off x="1266342" y="2102980"/>
                <a:ext cx="1826782" cy="8154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0</m:t>
                      </m:r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≤</m:t>
                      </m:r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𝑥</m:t>
                      </m:r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≤</m:t>
                      </m:r>
                      <m:f>
                        <m:fPr>
                          <m:ctrlPr>
                            <a:rPr kumimoji="1" lang="en-US" altLang="zh-CN" sz="28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5</m:t>
                          </m:r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𝜆</m:t>
                          </m:r>
                        </m:num>
                        <m:den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kumimoji="1" lang="zh-CN" altLang="en-US" sz="2800" dirty="0"/>
              </a:p>
            </p:txBody>
          </p:sp>
        </mc:Choice>
        <mc:Fallback xmlns="">
          <p:sp>
            <p:nvSpPr>
              <p:cNvPr id="25" name="文本框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6342" y="2102980"/>
                <a:ext cx="1826782" cy="815416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/>
              <p:cNvSpPr txBox="1"/>
              <p:nvPr/>
            </p:nvSpPr>
            <p:spPr>
              <a:xfrm>
                <a:off x="3529200" y="2336325"/>
                <a:ext cx="230242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𝑘</m:t>
                      </m:r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=0, 1, 2, 3, 4</m:t>
                      </m:r>
                    </m:oMath>
                  </m:oMathPara>
                </a14:m>
                <a:endParaRPr kumimoji="1" lang="zh-CN" altLang="en-US" sz="2800" dirty="0"/>
              </a:p>
            </p:txBody>
          </p:sp>
        </mc:Choice>
        <mc:Fallback xmlns="">
          <p:sp>
            <p:nvSpPr>
              <p:cNvPr id="26" name="文本框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9200" y="2336325"/>
                <a:ext cx="2302425" cy="430887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/>
              <p:cNvSpPr txBox="1"/>
              <p:nvPr/>
            </p:nvSpPr>
            <p:spPr>
              <a:xfrm>
                <a:off x="707179" y="3062955"/>
                <a:ext cx="520976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CN" altLang="en-US" sz="48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∴</m:t>
                      </m:r>
                    </m:oMath>
                  </m:oMathPara>
                </a14:m>
                <a:endParaRPr kumimoji="1" lang="zh-CN" altLang="en-US" sz="4800" dirty="0"/>
              </a:p>
            </p:txBody>
          </p:sp>
        </mc:Choice>
        <mc:Fallback xmlns="">
          <p:sp>
            <p:nvSpPr>
              <p:cNvPr id="27" name="文本框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179" y="3062955"/>
                <a:ext cx="520976" cy="738664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/>
              <p:cNvSpPr txBox="1"/>
              <p:nvPr/>
            </p:nvSpPr>
            <p:spPr>
              <a:xfrm>
                <a:off x="1266342" y="2983613"/>
                <a:ext cx="4443845" cy="8154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𝑥</m:t>
                      </m:r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28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𝜆</m:t>
                          </m:r>
                        </m:num>
                        <m:den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4</m:t>
                          </m:r>
                        </m:den>
                      </m:f>
                      <m:r>
                        <a:rPr kumimoji="1" lang="zh-CN" altLang="en-US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，</m:t>
                      </m:r>
                      <m:f>
                        <m:fPr>
                          <m:ctrlPr>
                            <a:rPr kumimoji="1" lang="en-US" altLang="zh-CN" sz="28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3</m:t>
                          </m:r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𝜆</m:t>
                          </m:r>
                        </m:num>
                        <m:den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4</m:t>
                          </m:r>
                        </m:den>
                      </m:f>
                      <m:r>
                        <a:rPr kumimoji="1" lang="zh-CN" altLang="en-US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，</m:t>
                      </m:r>
                      <m:f>
                        <m:fPr>
                          <m:ctrlPr>
                            <a:rPr kumimoji="1" lang="en-US" altLang="zh-CN" sz="28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5</m:t>
                          </m:r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𝜆</m:t>
                          </m:r>
                        </m:num>
                        <m:den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4</m:t>
                          </m:r>
                        </m:den>
                      </m:f>
                      <m:r>
                        <a:rPr kumimoji="1" lang="zh-CN" altLang="en-US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，</m:t>
                      </m:r>
                      <m:f>
                        <m:fPr>
                          <m:ctrlPr>
                            <a:rPr kumimoji="1" lang="en-US" altLang="zh-CN" sz="28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7</m:t>
                          </m:r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𝜆</m:t>
                          </m:r>
                        </m:num>
                        <m:den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4</m:t>
                          </m:r>
                        </m:den>
                      </m:f>
                      <m:r>
                        <a:rPr kumimoji="1" lang="zh-CN" altLang="en-US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，</m:t>
                      </m:r>
                      <m:f>
                        <m:fPr>
                          <m:ctrlPr>
                            <a:rPr kumimoji="1" lang="en-US" altLang="zh-CN" sz="28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9</m:t>
                          </m:r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𝜆</m:t>
                          </m:r>
                        </m:num>
                        <m:den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kumimoji="1" lang="zh-CN" altLang="en-US" sz="2800" dirty="0"/>
              </a:p>
            </p:txBody>
          </p:sp>
        </mc:Choice>
        <mc:Fallback xmlns="">
          <p:sp>
            <p:nvSpPr>
              <p:cNvPr id="28" name="文本框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6342" y="2983613"/>
                <a:ext cx="4443845" cy="815416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文本框 30"/>
          <p:cNvSpPr txBox="1"/>
          <p:nvPr/>
        </p:nvSpPr>
        <p:spPr>
          <a:xfrm>
            <a:off x="470207" y="4023817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0000FF"/>
                </a:solidFill>
                <a:latin typeface="SimHei" charset="-122"/>
                <a:ea typeface="SimHei" charset="-122"/>
                <a:cs typeface="SimHei" charset="-122"/>
              </a:rPr>
              <a:t>波节：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本框 31"/>
              <p:cNvSpPr txBox="1"/>
              <p:nvPr/>
            </p:nvSpPr>
            <p:spPr>
              <a:xfrm>
                <a:off x="1613744" y="3873191"/>
                <a:ext cx="3774943" cy="8094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zh-CN" sz="280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CN" sz="2800" i="1">
                              <a:latin typeface="Cambria Math" charset="0"/>
                            </a:rPr>
                            <m:t>2</m:t>
                          </m:r>
                          <m:r>
                            <a:rPr kumimoji="1" lang="en-US" altLang="zh-CN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𝜋</m:t>
                          </m:r>
                        </m:num>
                        <m:den>
                          <m:r>
                            <a:rPr kumimoji="1" lang="en-US" altLang="zh-CN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𝜆</m:t>
                          </m:r>
                        </m:den>
                      </m:f>
                      <m:r>
                        <a:rPr kumimoji="1" lang="en-US" altLang="zh-CN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𝑥</m:t>
                      </m:r>
                      <m:r>
                        <a:rPr kumimoji="1" lang="en-US" altLang="zh-CN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f>
                        <m:fPr>
                          <m:ctrlPr>
                            <a:rPr kumimoji="1" lang="en-US" altLang="zh-CN" sz="28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CN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𝜋</m:t>
                          </m:r>
                        </m:num>
                        <m:den>
                          <m:r>
                            <a:rPr kumimoji="1" lang="en-US" altLang="zh-CN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den>
                      </m:f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=±(2</m:t>
                      </m:r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𝑘</m:t>
                      </m:r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+1)</m:t>
                      </m:r>
                      <m:f>
                        <m:fPr>
                          <m:ctrlPr>
                            <a:rPr kumimoji="1" lang="mr-IN" altLang="zh-CN" sz="28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kumimoji="1" lang="mr-IN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𝜋</m:t>
                          </m:r>
                        </m:num>
                        <m:den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kumimoji="1" lang="zh-CN" altLang="en-US" sz="2800" dirty="0"/>
              </a:p>
            </p:txBody>
          </p:sp>
        </mc:Choice>
        <mc:Fallback xmlns="">
          <p:sp>
            <p:nvSpPr>
              <p:cNvPr id="32" name="文本框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3744" y="3873191"/>
                <a:ext cx="3774943" cy="809452"/>
              </a:xfrm>
              <a:prstGeom prst="rect">
                <a:avLst/>
              </a:prstGeom>
              <a:blipFill rotWithShape="0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本框 32"/>
              <p:cNvSpPr txBox="1"/>
              <p:nvPr/>
            </p:nvSpPr>
            <p:spPr>
              <a:xfrm>
                <a:off x="6283482" y="3864246"/>
                <a:ext cx="1502271" cy="8154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𝑥</m:t>
                      </m:r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kumimoji="1" lang="mr-IN" altLang="zh-CN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±</m:t>
                      </m:r>
                      <m:r>
                        <a:rPr kumimoji="1" lang="en-US" altLang="zh-CN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𝑘</m:t>
                      </m:r>
                      <m:f>
                        <m:fPr>
                          <m:ctrlPr>
                            <a:rPr kumimoji="1" lang="mr-IN" altLang="zh-CN" sz="28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kumimoji="1" lang="mr-IN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𝜆</m:t>
                          </m:r>
                        </m:num>
                        <m:den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kumimoji="1" lang="zh-CN" altLang="en-US" sz="2800" dirty="0"/>
              </a:p>
            </p:txBody>
          </p:sp>
        </mc:Choice>
        <mc:Fallback xmlns="">
          <p:sp>
            <p:nvSpPr>
              <p:cNvPr id="33" name="文本框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3482" y="3864246"/>
                <a:ext cx="1502271" cy="815416"/>
              </a:xfrm>
              <a:prstGeom prst="rect">
                <a:avLst/>
              </a:prstGeom>
              <a:blipFill rotWithShape="0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右箭头 33"/>
          <p:cNvSpPr/>
          <p:nvPr/>
        </p:nvSpPr>
        <p:spPr>
          <a:xfrm>
            <a:off x="5560357" y="4183124"/>
            <a:ext cx="596513" cy="2935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本框 34"/>
              <p:cNvSpPr txBox="1"/>
              <p:nvPr/>
            </p:nvSpPr>
            <p:spPr>
              <a:xfrm>
                <a:off x="827765" y="4665594"/>
                <a:ext cx="520976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CN" altLang="en-US" sz="48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∴</m:t>
                      </m:r>
                    </m:oMath>
                  </m:oMathPara>
                </a14:m>
                <a:endParaRPr kumimoji="1" lang="zh-CN" altLang="en-US" sz="4800" dirty="0"/>
              </a:p>
            </p:txBody>
          </p:sp>
        </mc:Choice>
        <mc:Fallback xmlns="">
          <p:sp>
            <p:nvSpPr>
              <p:cNvPr id="35" name="文本框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765" y="4665594"/>
                <a:ext cx="520976" cy="738664"/>
              </a:xfrm>
              <a:prstGeom prst="rect">
                <a:avLst/>
              </a:prstGeom>
              <a:blipFill rotWithShape="0"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本框 35"/>
              <p:cNvSpPr txBox="1"/>
              <p:nvPr/>
            </p:nvSpPr>
            <p:spPr>
              <a:xfrm>
                <a:off x="1466071" y="4824612"/>
                <a:ext cx="263476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𝑘</m:t>
                      </m:r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=0, 1, 2, 3, 4, 5</m:t>
                      </m:r>
                    </m:oMath>
                  </m:oMathPara>
                </a14:m>
                <a:endParaRPr kumimoji="1" lang="zh-CN" altLang="en-US" sz="2800" dirty="0"/>
              </a:p>
            </p:txBody>
          </p:sp>
        </mc:Choice>
        <mc:Fallback xmlns="">
          <p:sp>
            <p:nvSpPr>
              <p:cNvPr id="36" name="文本框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6071" y="4824612"/>
                <a:ext cx="2634760" cy="430887"/>
              </a:xfrm>
              <a:prstGeom prst="rect">
                <a:avLst/>
              </a:prstGeom>
              <a:blipFill rotWithShape="0"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本框 36"/>
              <p:cNvSpPr txBox="1"/>
              <p:nvPr/>
            </p:nvSpPr>
            <p:spPr>
              <a:xfrm>
                <a:off x="1267105" y="5380356"/>
                <a:ext cx="4611134" cy="8154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𝑥</m:t>
                      </m:r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=0，</m:t>
                      </m:r>
                      <m:f>
                        <m:fPr>
                          <m:ctrlPr>
                            <a:rPr kumimoji="1" lang="en-US" altLang="zh-CN" sz="28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𝜆</m:t>
                          </m:r>
                        </m:num>
                        <m:den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den>
                      </m:f>
                      <m:r>
                        <a:rPr kumimoji="1" lang="zh-CN" altLang="en-US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，</m:t>
                      </m:r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𝜆</m:t>
                      </m:r>
                      <m:r>
                        <a:rPr kumimoji="1" lang="zh-CN" altLang="en-US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，</m:t>
                      </m:r>
                      <m:f>
                        <m:fPr>
                          <m:ctrlPr>
                            <a:rPr kumimoji="1" lang="en-US" altLang="zh-CN" sz="28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3</m:t>
                          </m:r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𝜆</m:t>
                          </m:r>
                        </m:num>
                        <m:den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den>
                      </m:f>
                      <m:r>
                        <a:rPr kumimoji="1" lang="zh-CN" altLang="en-US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，</m:t>
                      </m:r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2</m:t>
                      </m:r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𝜆</m:t>
                      </m:r>
                      <m:r>
                        <a:rPr kumimoji="1" lang="zh-CN" altLang="en-US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，</m:t>
                      </m:r>
                      <m:f>
                        <m:fPr>
                          <m:ctrlPr>
                            <a:rPr kumimoji="1" lang="en-US" altLang="zh-CN" sz="28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5</m:t>
                          </m:r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𝜆</m:t>
                          </m:r>
                        </m:num>
                        <m:den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kumimoji="1" lang="zh-CN" altLang="en-US" sz="2800" dirty="0"/>
              </a:p>
            </p:txBody>
          </p:sp>
        </mc:Choice>
        <mc:Fallback xmlns="">
          <p:sp>
            <p:nvSpPr>
              <p:cNvPr id="37" name="文本框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7105" y="5380356"/>
                <a:ext cx="4611134" cy="815416"/>
              </a:xfrm>
              <a:prstGeom prst="rect">
                <a:avLst/>
              </a:prstGeom>
              <a:blipFill rotWithShape="0"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71845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/>
      <p:bldP spid="23" grpId="0"/>
      <p:bldP spid="24" grpId="0" animBg="1"/>
      <p:bldP spid="25" grpId="0"/>
      <p:bldP spid="26" grpId="0"/>
      <p:bldP spid="27" grpId="0"/>
      <p:bldP spid="28" grpId="0"/>
      <p:bldP spid="31" grpId="0"/>
      <p:bldP spid="32" grpId="0"/>
      <p:bldP spid="33" grpId="0"/>
      <p:bldP spid="34" grpId="0" animBg="1"/>
      <p:bldP spid="35" grpId="0"/>
      <p:bldP spid="36" grpId="0"/>
      <p:bldP spid="37" grpId="0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9046</TotalTime>
  <Words>1485</Words>
  <Application>Microsoft Office PowerPoint</Application>
  <PresentationFormat>宽屏</PresentationFormat>
  <Paragraphs>275</Paragraphs>
  <Slides>12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20" baseType="lpstr">
      <vt:lpstr>等线</vt:lpstr>
      <vt:lpstr>等线 Light</vt:lpstr>
      <vt:lpstr>SimHei</vt:lpstr>
      <vt:lpstr>Arial</vt:lpstr>
      <vt:lpstr>Cambria Math</vt:lpstr>
      <vt:lpstr>Times New Roman</vt:lpstr>
      <vt:lpstr>Office 主题​​</vt:lpstr>
      <vt:lpstr>公式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SHAOLIANG ZHANG</dc:creator>
  <cp:lastModifiedBy>Le'novo</cp:lastModifiedBy>
  <cp:revision>565</cp:revision>
  <cp:lastPrinted>2018-10-31T03:03:22Z</cp:lastPrinted>
  <dcterms:created xsi:type="dcterms:W3CDTF">2017-02-13T13:22:36Z</dcterms:created>
  <dcterms:modified xsi:type="dcterms:W3CDTF">2023-12-09T13:55:56Z</dcterms:modified>
</cp:coreProperties>
</file>